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handoutMasterIdLst>
    <p:handoutMasterId r:id="rId55"/>
  </p:handoutMasterIdLst>
  <p:sldIdLst>
    <p:sldId id="303" r:id="rId2"/>
    <p:sldId id="315" r:id="rId3"/>
    <p:sldId id="316" r:id="rId4"/>
    <p:sldId id="317" r:id="rId5"/>
    <p:sldId id="318" r:id="rId6"/>
    <p:sldId id="319" r:id="rId7"/>
    <p:sldId id="360" r:id="rId8"/>
    <p:sldId id="328" r:id="rId9"/>
    <p:sldId id="374" r:id="rId10"/>
    <p:sldId id="320" r:id="rId11"/>
    <p:sldId id="321" r:id="rId12"/>
    <p:sldId id="322" r:id="rId13"/>
    <p:sldId id="323" r:id="rId14"/>
    <p:sldId id="324" r:id="rId15"/>
    <p:sldId id="325" r:id="rId16"/>
    <p:sldId id="326" r:id="rId17"/>
    <p:sldId id="327" r:id="rId18"/>
    <p:sldId id="335" r:id="rId19"/>
    <p:sldId id="334" r:id="rId20"/>
    <p:sldId id="332" r:id="rId21"/>
    <p:sldId id="366" r:id="rId22"/>
    <p:sldId id="329" r:id="rId23"/>
    <p:sldId id="330" r:id="rId24"/>
    <p:sldId id="333" r:id="rId25"/>
    <p:sldId id="331" r:id="rId26"/>
    <p:sldId id="336" r:id="rId27"/>
    <p:sldId id="365" r:id="rId28"/>
    <p:sldId id="338" r:id="rId29"/>
    <p:sldId id="375" r:id="rId30"/>
    <p:sldId id="370" r:id="rId31"/>
    <p:sldId id="369" r:id="rId32"/>
    <p:sldId id="341" r:id="rId33"/>
    <p:sldId id="342" r:id="rId34"/>
    <p:sldId id="343" r:id="rId35"/>
    <p:sldId id="344" r:id="rId36"/>
    <p:sldId id="345" r:id="rId37"/>
    <p:sldId id="347" r:id="rId38"/>
    <p:sldId id="346" r:id="rId39"/>
    <p:sldId id="348" r:id="rId40"/>
    <p:sldId id="349" r:id="rId41"/>
    <p:sldId id="350" r:id="rId42"/>
    <p:sldId id="351" r:id="rId43"/>
    <p:sldId id="352" r:id="rId44"/>
    <p:sldId id="353" r:id="rId45"/>
    <p:sldId id="354" r:id="rId46"/>
    <p:sldId id="355" r:id="rId47"/>
    <p:sldId id="356" r:id="rId48"/>
    <p:sldId id="357" r:id="rId49"/>
    <p:sldId id="359" r:id="rId50"/>
    <p:sldId id="363" r:id="rId51"/>
    <p:sldId id="358" r:id="rId52"/>
    <p:sldId id="362" r:id="rId53"/>
  </p:sldIdLst>
  <p:sldSz cx="9144000" cy="6858000" type="screen4x3"/>
  <p:notesSz cx="6797675" cy="9926638"/>
  <p:defaultTextStyle>
    <a:defPPr>
      <a:defRPr lang="en-GB"/>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8823"/>
    <a:srgbClr val="E52423"/>
    <a:srgbClr val="E5247D"/>
    <a:srgbClr val="0A2B54"/>
    <a:srgbClr val="0094BA"/>
    <a:srgbClr val="FFF10B"/>
    <a:srgbClr val="63AF34"/>
    <a:srgbClr val="CF1C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88" autoAdjust="0"/>
    <p:restoredTop sz="90764" autoAdjust="0"/>
  </p:normalViewPr>
  <p:slideViewPr>
    <p:cSldViewPr snapToGrid="0" snapToObjects="1">
      <p:cViewPr varScale="1">
        <p:scale>
          <a:sx n="116" d="100"/>
          <a:sy n="116" d="100"/>
        </p:scale>
        <p:origin x="2130" y="108"/>
      </p:cViewPr>
      <p:guideLst>
        <p:guide orient="horz" pos="2160"/>
        <p:guide pos="2880"/>
      </p:guideLst>
    </p:cSldViewPr>
  </p:slideViewPr>
  <p:notesTextViewPr>
    <p:cViewPr>
      <p:scale>
        <a:sx n="1" d="1"/>
        <a:sy n="1" d="1"/>
      </p:scale>
      <p:origin x="0" y="0"/>
    </p:cViewPr>
  </p:notesTextViewPr>
  <p:sorterViewPr>
    <p:cViewPr>
      <p:scale>
        <a:sx n="140" d="100"/>
        <a:sy n="140" d="100"/>
      </p:scale>
      <p:origin x="0" y="89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2EA6E20-BFFA-4C24-8DE3-6B8FB7FC08E8}" type="datetimeFigureOut">
              <a:rPr lang="en-GB" smtClean="0"/>
              <a:t>12/06/2018</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B82BEAD-2EE7-4CE5-AFAB-7BBC25ABDCC1}" type="slidenum">
              <a:rPr lang="en-GB" smtClean="0"/>
              <a:t>‹#›</a:t>
            </a:fld>
            <a:endParaRPr lang="en-GB"/>
          </a:p>
        </p:txBody>
      </p:sp>
    </p:spTree>
    <p:extLst>
      <p:ext uri="{BB962C8B-B14F-4D97-AF65-F5344CB8AC3E}">
        <p14:creationId xmlns:p14="http://schemas.microsoft.com/office/powerpoint/2010/main" val="19043715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pPr>
              <a:defRPr/>
            </a:pPr>
            <a:fld id="{F0F2E119-2467-461F-8459-FD6FF389986C}" type="datetimeFigureOut">
              <a:rPr lang="en-GB"/>
              <a:pPr>
                <a:defRPr/>
              </a:pPr>
              <a:t>12/06/2018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pPr>
              <a:defRPr/>
            </a:pPr>
            <a:fld id="{C62BD16F-F432-4A67-BC0A-75E138EEB182}" type="slidenum">
              <a:rPr lang="en-GB"/>
              <a:pPr>
                <a:defRPr/>
              </a:pPr>
              <a:t>‹#›</a:t>
            </a:fld>
            <a:endParaRPr lang="en-GB"/>
          </a:p>
        </p:txBody>
      </p:sp>
    </p:spTree>
    <p:extLst>
      <p:ext uri="{BB962C8B-B14F-4D97-AF65-F5344CB8AC3E}">
        <p14:creationId xmlns:p14="http://schemas.microsoft.com/office/powerpoint/2010/main" val="8707081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raisingchildren.net.au/articles/autism_spectrum_disorder_stimming.html" TargetMode="External"/><Relationship Id="rId2" Type="http://schemas.openxmlformats.org/officeDocument/2006/relationships/slide" Target="../slides/slide25.xml"/><Relationship Id="rId1" Type="http://schemas.openxmlformats.org/officeDocument/2006/relationships/notesMaster" Target="../notesMasters/notesMaster1.xml"/><Relationship Id="rId5" Type="http://schemas.openxmlformats.org/officeDocument/2006/relationships/hyperlink" Target="http://raisingchildren.net.au/articles/autism_spectrum_disorder_changing_routines.html" TargetMode="External"/><Relationship Id="rId4" Type="http://schemas.openxmlformats.org/officeDocument/2006/relationships/hyperlink" Target="http://raisingchildren.net.au/articles/autism_spectrum_disorder_obsessions_routines.html"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raisingchildren.net.au/articles/praise_and_encouragement.html/context/288"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1</a:t>
            </a:fld>
            <a:endParaRPr lang="en-GB"/>
          </a:p>
        </p:txBody>
      </p:sp>
    </p:spTree>
    <p:extLst>
      <p:ext uri="{BB962C8B-B14F-4D97-AF65-F5344CB8AC3E}">
        <p14:creationId xmlns:p14="http://schemas.microsoft.com/office/powerpoint/2010/main" val="134410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a:t>
            </a:fld>
            <a:endParaRPr lang="en-GB"/>
          </a:p>
        </p:txBody>
      </p:sp>
    </p:spTree>
    <p:extLst>
      <p:ext uri="{BB962C8B-B14F-4D97-AF65-F5344CB8AC3E}">
        <p14:creationId xmlns:p14="http://schemas.microsoft.com/office/powerpoint/2010/main" val="1179680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a:t>
            </a:fld>
            <a:endParaRPr lang="en-GB"/>
          </a:p>
        </p:txBody>
      </p:sp>
    </p:spTree>
    <p:extLst>
      <p:ext uri="{BB962C8B-B14F-4D97-AF65-F5344CB8AC3E}">
        <p14:creationId xmlns:p14="http://schemas.microsoft.com/office/powerpoint/2010/main" val="1492543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a:t>
            </a:fld>
            <a:endParaRPr lang="en-GB"/>
          </a:p>
        </p:txBody>
      </p:sp>
    </p:spTree>
    <p:extLst>
      <p:ext uri="{BB962C8B-B14F-4D97-AF65-F5344CB8AC3E}">
        <p14:creationId xmlns:p14="http://schemas.microsoft.com/office/powerpoint/2010/main" val="3898037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5</a:t>
            </a:fld>
            <a:endParaRPr lang="en-GB"/>
          </a:p>
        </p:txBody>
      </p:sp>
    </p:spTree>
    <p:extLst>
      <p:ext uri="{BB962C8B-B14F-4D97-AF65-F5344CB8AC3E}">
        <p14:creationId xmlns:p14="http://schemas.microsoft.com/office/powerpoint/2010/main" val="470333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Anxiety is like a ride on a static bike – your adrenalin surges, your heart rate races, your body sweats, your face goes red … but it doesn’t get you very far.</a:t>
            </a:r>
          </a:p>
          <a:p>
            <a:endParaRPr lang="en-GB" alt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F128F60-1DC4-4A6D-9315-C3D9B90374A9}" type="slidenum">
              <a:rPr lang="en-GB" altLang="en-US" smtClean="0">
                <a:latin typeface="Arial" charset="0"/>
              </a:rPr>
              <a:pPr eaLnBrk="1" hangingPunct="1">
                <a:spcBef>
                  <a:spcPct val="0"/>
                </a:spcBef>
              </a:pPr>
              <a:t>6</a:t>
            </a:fld>
            <a:endParaRPr lang="en-GB" altLang="en-US" smtClean="0">
              <a:latin typeface="Arial" charset="0"/>
            </a:endParaRPr>
          </a:p>
        </p:txBody>
      </p:sp>
    </p:spTree>
    <p:extLst>
      <p:ext uri="{BB962C8B-B14F-4D97-AF65-F5344CB8AC3E}">
        <p14:creationId xmlns:p14="http://schemas.microsoft.com/office/powerpoint/2010/main" val="8313144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Anxiety is a </a:t>
            </a:r>
            <a:r>
              <a:rPr lang="en-GB" altLang="en-US" b="1" smtClean="0"/>
              <a:t>natural part of life </a:t>
            </a:r>
            <a:r>
              <a:rPr lang="en-GB" altLang="en-US" smtClean="0"/>
              <a:t>and something that everyone experiences at some stage. </a:t>
            </a:r>
          </a:p>
          <a:p>
            <a:pPr eaLnBrk="1" hangingPunct="1">
              <a:spcBef>
                <a:spcPct val="0"/>
              </a:spcBef>
            </a:pPr>
            <a:endParaRPr lang="en-GB" altLang="en-US" dirty="0" smtClean="0"/>
          </a:p>
          <a:p>
            <a:pPr eaLnBrk="1" hangingPunct="1">
              <a:spcBef>
                <a:spcPct val="0"/>
              </a:spcBef>
            </a:pPr>
            <a:r>
              <a:rPr lang="en-GB" altLang="en-US" dirty="0" smtClean="0"/>
              <a:t>Anxiety is an emotion and is a normal response to something dangerous or stressful. It becomes a problem when it shows up at unexpected times and takes a particularly firm hold. When anxiety is in full swing, it feels awful. Awful enough that anticipation of the feeling is enough in itself to cause anxiety.</a:t>
            </a:r>
          </a:p>
          <a:p>
            <a:pPr eaLnBrk="1" hangingPunct="1">
              <a:spcBef>
                <a:spcPct val="0"/>
              </a:spcBef>
            </a:pPr>
            <a:endParaRPr lang="en-GB" altLang="en-US" dirty="0" smtClean="0"/>
          </a:p>
          <a:p>
            <a:pPr eaLnBrk="1" hangingPunct="1">
              <a:spcBef>
                <a:spcPct val="0"/>
              </a:spcBef>
            </a:pPr>
            <a:r>
              <a:rPr lang="en-GB" altLang="en-US" dirty="0" smtClean="0"/>
              <a:t>As a parent you want to protect your child from the awful feeling of anxiety but the truth is you’ll never be able to get rid of everything that makes your child feel anxious or stressed. </a:t>
            </a:r>
          </a:p>
          <a:p>
            <a:pPr eaLnBrk="1" hangingPunct="1">
              <a:spcBef>
                <a:spcPct val="0"/>
              </a:spcBef>
            </a:pPr>
            <a:endParaRPr lang="en-GB" altLang="en-US" dirty="0" smtClean="0"/>
          </a:p>
          <a:p>
            <a:pPr eaLnBrk="1" hangingPunct="1">
              <a:spcBef>
                <a:spcPct val="0"/>
              </a:spcBef>
            </a:pPr>
            <a:r>
              <a:rPr lang="en-GB" altLang="en-US" dirty="0" smtClean="0"/>
              <a:t>Even if you could, it wouldn’t be helpful. But there are some things you can do to help ease your child’s worries, and encourage them to manage their own anxiety levels.</a:t>
            </a:r>
          </a:p>
          <a:p>
            <a:pPr eaLnBrk="1" hangingPunct="1">
              <a:spcBef>
                <a:spcPct val="0"/>
              </a:spcBef>
            </a:pPr>
            <a:endParaRPr lang="en-GB" altLang="en-US" dirty="0" smtClean="0"/>
          </a:p>
          <a:p>
            <a:pPr eaLnBrk="1" hangingPunct="1">
              <a:spcBef>
                <a:spcPct val="0"/>
              </a:spcBef>
            </a:pPr>
            <a:r>
              <a:rPr lang="en-GB" altLang="en-US" dirty="0" smtClean="0"/>
              <a:t>Most children are open to possibility of change, and very quick to make the right connections when they’re given the right information and support. As the adult in their life, you’re the perfect one to give it.</a:t>
            </a:r>
          </a:p>
          <a:p>
            <a:pPr eaLnBrk="1" hangingPunct="1">
              <a:spcBef>
                <a:spcPct val="0"/>
              </a:spcBef>
            </a:pPr>
            <a:endParaRPr lang="en-GB" altLang="en-US" dirty="0" smtClean="0"/>
          </a:p>
          <a:p>
            <a:pPr eaLnBrk="1" hangingPunct="1">
              <a:spcBef>
                <a:spcPct val="0"/>
              </a:spcBef>
            </a:pPr>
            <a:endParaRPr lang="en-GB" altLang="en-US" dirty="0"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3B0E148-90A4-42E6-974C-135A0552F58F}" type="slidenum">
              <a:rPr lang="en-GB" altLang="en-US" smtClean="0">
                <a:latin typeface="Arial" charset="0"/>
              </a:rPr>
              <a:pPr eaLnBrk="1" hangingPunct="1">
                <a:spcBef>
                  <a:spcPct val="0"/>
                </a:spcBef>
              </a:pPr>
              <a:t>7</a:t>
            </a:fld>
            <a:endParaRPr lang="en-GB" altLang="en-US" smtClean="0">
              <a:latin typeface="Arial" charset="0"/>
            </a:endParaRPr>
          </a:p>
        </p:txBody>
      </p:sp>
    </p:spTree>
    <p:extLst>
      <p:ext uri="{BB962C8B-B14F-4D97-AF65-F5344CB8AC3E}">
        <p14:creationId xmlns:p14="http://schemas.microsoft.com/office/powerpoint/2010/main" val="3009779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8</a:t>
            </a:fld>
            <a:endParaRPr lang="en-GB"/>
          </a:p>
        </p:txBody>
      </p:sp>
    </p:spTree>
    <p:extLst>
      <p:ext uri="{BB962C8B-B14F-4D97-AF65-F5344CB8AC3E}">
        <p14:creationId xmlns:p14="http://schemas.microsoft.com/office/powerpoint/2010/main" val="546035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So what is normal worries – there are lots of normal fears – child development books state the above – but as we are know  we are now in the 21</a:t>
            </a:r>
            <a:r>
              <a:rPr lang="en-GB" altLang="en-US" baseline="30000" smtClean="0"/>
              <a:t>st</a:t>
            </a:r>
            <a:r>
              <a:rPr lang="en-GB" altLang="en-US" smtClean="0"/>
              <a:t> century nothing is as it was in our time – children are exposed to poor parenting – more poverty – parental drug and alcohol - adult mental health – peer pressure – cyber bullying via social networking – haves and have not's – materialistic ethos with children</a:t>
            </a:r>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Unicode MS" pitchFamily="34" charset="-128"/>
                <a:ea typeface="ＭＳ Ｐゴシック" pitchFamily="-111" charset="-128"/>
              </a:defRPr>
            </a:lvl1pPr>
            <a:lvl2pPr marL="742950" indent="-285750">
              <a:defRPr sz="2400">
                <a:solidFill>
                  <a:schemeClr val="tx1"/>
                </a:solidFill>
                <a:latin typeface="Arial Unicode MS" pitchFamily="34" charset="-128"/>
                <a:ea typeface="ＭＳ Ｐゴシック" pitchFamily="-111" charset="-128"/>
              </a:defRPr>
            </a:lvl2pPr>
            <a:lvl3pPr marL="1143000" indent="-228600">
              <a:defRPr sz="2400">
                <a:solidFill>
                  <a:schemeClr val="tx1"/>
                </a:solidFill>
                <a:latin typeface="Arial Unicode MS" pitchFamily="34" charset="-128"/>
                <a:ea typeface="ＭＳ Ｐゴシック" pitchFamily="-111" charset="-128"/>
              </a:defRPr>
            </a:lvl3pPr>
            <a:lvl4pPr marL="1600200" indent="-228600">
              <a:defRPr sz="2400">
                <a:solidFill>
                  <a:schemeClr val="tx1"/>
                </a:solidFill>
                <a:latin typeface="Arial Unicode MS" pitchFamily="34" charset="-128"/>
                <a:ea typeface="ＭＳ Ｐゴシック" pitchFamily="-111" charset="-128"/>
              </a:defRPr>
            </a:lvl4pPr>
            <a:lvl5pPr marL="2057400" indent="-228600">
              <a:defRPr sz="2400">
                <a:solidFill>
                  <a:schemeClr val="tx1"/>
                </a:solidFill>
                <a:latin typeface="Arial Unicode MS" pitchFamily="34" charset="-128"/>
                <a:ea typeface="ＭＳ Ｐゴシック" pitchFamily="-111" charset="-128"/>
              </a:defRPr>
            </a:lvl5pPr>
            <a:lvl6pPr marL="25146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6pPr>
            <a:lvl7pPr marL="29718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7pPr>
            <a:lvl8pPr marL="34290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8pPr>
            <a:lvl9pPr marL="38862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9pPr>
          </a:lstStyle>
          <a:p>
            <a:fld id="{9AA1658F-9113-4F19-92A5-808943E9CF3B}" type="slidenum">
              <a:rPr lang="en-US" altLang="en-US" sz="1200" smtClean="0"/>
              <a:pPr/>
              <a:t>9</a:t>
            </a:fld>
            <a:endParaRPr lang="en-US" altLang="en-US" sz="1200" smtClean="0"/>
          </a:p>
        </p:txBody>
      </p:sp>
    </p:spTree>
    <p:extLst>
      <p:ext uri="{BB962C8B-B14F-4D97-AF65-F5344CB8AC3E}">
        <p14:creationId xmlns:p14="http://schemas.microsoft.com/office/powerpoint/2010/main" val="3861981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The most important step to controlling anxiety is understanding where it comes from and why it’s there.</a:t>
            </a:r>
          </a:p>
          <a:p>
            <a:endParaRPr lang="en-GB" altLang="en-US" smtClean="0"/>
          </a:p>
          <a:p>
            <a:r>
              <a:rPr lang="en-GB" altLang="en-US" smtClean="0"/>
              <a:t>When something is a threat, the human body is instantly and automatically readied to run for its life or fight for it. This response is the ‘fight or flight’ response and it has been hardwired into the human brain. ‘Fight or flight’ is a primitive response – all action and not a lot of thought. Reason and rationality are quite useless against it.</a:t>
            </a:r>
          </a:p>
          <a:p>
            <a:endParaRPr lang="en-GB" altLang="en-US" smtClean="0"/>
          </a:p>
          <a:p>
            <a:r>
              <a:rPr lang="en-GB" altLang="en-US" smtClean="0"/>
              <a:t>The human brain has perfected the response over thousands of years. Back in the days of cavemen, cavewomen and cave wild animals, humans needed a quick physical response to avoid being dinner. Fast forward to a time of doors, locks and no sabre tooth tigers, and the need for a physical response is significantly less.</a:t>
            </a:r>
          </a:p>
          <a:p>
            <a:endParaRPr lang="en-GB" altLang="en-US" smtClean="0"/>
          </a:p>
          <a:p>
            <a:r>
              <a:rPr lang="en-GB" altLang="en-US" smtClean="0"/>
              <a:t>Despite this, the part of the human brain that has been mastering the flight or fight response for thousands of years is still just as active and on guard as ever. It’s blind to the specifics of the threat, opting to act first and ask questions later</a:t>
            </a:r>
          </a:p>
          <a:p>
            <a:endParaRPr lang="en-GB" altLang="en-US" smtClean="0"/>
          </a:p>
          <a:p>
            <a:r>
              <a:rPr lang="en-GB" altLang="en-US" smtClean="0"/>
              <a:t>We are all wired to notice and respond to threats in the environment. When we notice something potentially dangerous, our body gets us ready to fight the danger or run from it. This is something that happens in all of us, and it’s a healthy, normal thing to do. It’s one of the things that has kept us humans alive, so when it’s happening in the right dose, it’s a great thing.</a:t>
            </a:r>
          </a:p>
          <a:p>
            <a:endParaRPr lang="en-GB" altLang="en-US" smtClean="0"/>
          </a:p>
          <a:p>
            <a:endParaRPr lang="en-GB" alt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D737E21-0CF0-4422-B968-A4D431DF0C46}" type="slidenum">
              <a:rPr lang="en-GB" altLang="en-US" smtClean="0">
                <a:latin typeface="Arial" charset="0"/>
              </a:rPr>
              <a:pPr eaLnBrk="1" hangingPunct="1">
                <a:spcBef>
                  <a:spcPct val="0"/>
                </a:spcBef>
              </a:pPr>
              <a:t>10</a:t>
            </a:fld>
            <a:endParaRPr lang="en-GB" altLang="en-US" smtClean="0">
              <a:latin typeface="Arial" charset="0"/>
            </a:endParaRPr>
          </a:p>
        </p:txBody>
      </p:sp>
    </p:spTree>
    <p:extLst>
      <p:ext uri="{BB962C8B-B14F-4D97-AF65-F5344CB8AC3E}">
        <p14:creationId xmlns:p14="http://schemas.microsoft.com/office/powerpoint/2010/main" val="835510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11</a:t>
            </a:fld>
            <a:endParaRPr lang="en-GB"/>
          </a:p>
        </p:txBody>
      </p:sp>
    </p:spTree>
    <p:extLst>
      <p:ext uri="{BB962C8B-B14F-4D97-AF65-F5344CB8AC3E}">
        <p14:creationId xmlns:p14="http://schemas.microsoft.com/office/powerpoint/2010/main" val="102940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The amygdala, the part of the brain that initiates the fight or flight response, can’t tell the difference between a real threat and a non-real threat. A threat is a threat, whether real or imagined, and all are responded to as though they are a real and immediate danger to our physical safety.</a:t>
            </a:r>
          </a:p>
          <a:p>
            <a:endParaRPr lang="en-GB" altLang="en-US" smtClean="0"/>
          </a:p>
          <a:p>
            <a:endParaRPr lang="en-GB" altLang="en-US" smtClean="0"/>
          </a:p>
          <a:p>
            <a:endParaRPr lang="en-GB" altLang="en-US" smtClean="0"/>
          </a:p>
          <a:p>
            <a:r>
              <a:rPr lang="en-GB" altLang="en-US" smtClean="0"/>
              <a:t>We all own a custom made brain. This is a great thing. Guided by our experiences, our brains develop to be the best brain for our own individual circumstances and needs. Every experience we have changes our brain in some way. These changes will eventually influence future behaviour and experiences. This is referred to as the plasticity of the brain.The brain is plastic in that it is open to influence and change.</a:t>
            </a: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413C4B1-98FD-4903-A3FC-08367255AE9D}" type="slidenum">
              <a:rPr lang="en-GB" altLang="en-US" smtClean="0">
                <a:latin typeface="Arial" charset="0"/>
              </a:rPr>
              <a:pPr eaLnBrk="1" hangingPunct="1">
                <a:spcBef>
                  <a:spcPct val="0"/>
                </a:spcBef>
              </a:pPr>
              <a:t>12</a:t>
            </a:fld>
            <a:endParaRPr lang="en-GB" altLang="en-US" smtClean="0">
              <a:latin typeface="Arial" charset="0"/>
            </a:endParaRPr>
          </a:p>
        </p:txBody>
      </p:sp>
    </p:spTree>
    <p:extLst>
      <p:ext uri="{BB962C8B-B14F-4D97-AF65-F5344CB8AC3E}">
        <p14:creationId xmlns:p14="http://schemas.microsoft.com/office/powerpoint/2010/main" val="3559116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For people with anxiety, this happens a little too much. An anxious brain is an overprotective brain. It does exactly what healthy, normal brains are meant to do, but more often. What this means is that people with anxiety tend to overgeneralise – their brains and their bodies respond to things as though they are dangerous or threatening, even when they aren’t. </a:t>
            </a:r>
          </a:p>
          <a:p>
            <a:endParaRPr lang="en-GB" altLang="en-US"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2C47BFF-5D7E-4DF7-A751-B5C4651416A6}" type="slidenum">
              <a:rPr lang="en-GB" altLang="en-US" smtClean="0">
                <a:latin typeface="Arial" charset="0"/>
              </a:rPr>
              <a:pPr eaLnBrk="1" hangingPunct="1">
                <a:spcBef>
                  <a:spcPct val="0"/>
                </a:spcBef>
              </a:pPr>
              <a:t>13</a:t>
            </a:fld>
            <a:endParaRPr lang="en-GB" altLang="en-US" smtClean="0">
              <a:latin typeface="Arial" charset="0"/>
            </a:endParaRPr>
          </a:p>
        </p:txBody>
      </p:sp>
    </p:spTree>
    <p:extLst>
      <p:ext uri="{BB962C8B-B14F-4D97-AF65-F5344CB8AC3E}">
        <p14:creationId xmlns:p14="http://schemas.microsoft.com/office/powerpoint/2010/main" val="2889907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Think of</a:t>
            </a:r>
            <a:r>
              <a:rPr lang="en-GB" baseline="0" dirty="0" smtClean="0"/>
              <a:t> a smoke detector: it is there to warn you if there is a fire but sometimes it can go off for no reason. </a:t>
            </a:r>
            <a:endParaRPr lang="en-GB" dirty="0"/>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14</a:t>
            </a:fld>
            <a:endParaRPr lang="en-GB"/>
          </a:p>
        </p:txBody>
      </p:sp>
    </p:spTree>
    <p:extLst>
      <p:ext uri="{BB962C8B-B14F-4D97-AF65-F5344CB8AC3E}">
        <p14:creationId xmlns:p14="http://schemas.microsoft.com/office/powerpoint/2010/main" val="339679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15</a:t>
            </a:fld>
            <a:endParaRPr lang="en-GB"/>
          </a:p>
        </p:txBody>
      </p:sp>
    </p:spTree>
    <p:extLst>
      <p:ext uri="{BB962C8B-B14F-4D97-AF65-F5344CB8AC3E}">
        <p14:creationId xmlns:p14="http://schemas.microsoft.com/office/powerpoint/2010/main" val="3719870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a:p>
            <a:pPr eaLnBrk="1" hangingPunct="1">
              <a:spcBef>
                <a:spcPct val="0"/>
              </a:spcBef>
            </a:pPr>
            <a:r>
              <a:rPr lang="en-GB" altLang="en-US" smtClean="0"/>
              <a:t>Its normal to feel anxious about specific life events such as wanting to do well in an exam, or worrying about someone you love, or feeling a bit nervous about facing a new social situation or having a realistic fear about a dangerous place, object or situation.</a:t>
            </a:r>
          </a:p>
          <a:p>
            <a:pPr eaLnBrk="1" hangingPunct="1">
              <a:spcBef>
                <a:spcPct val="0"/>
              </a:spcBef>
            </a:pPr>
            <a:endParaRPr lang="en-GB" altLang="en-US" smtClean="0"/>
          </a:p>
          <a:p>
            <a:pPr eaLnBrk="1" hangingPunct="1">
              <a:spcBef>
                <a:spcPct val="0"/>
              </a:spcBef>
            </a:pPr>
            <a:endParaRPr lang="en-GB" altLang="en-US" smtClean="0"/>
          </a:p>
          <a:p>
            <a:pPr eaLnBrk="1" hangingPunct="1">
              <a:spcBef>
                <a:spcPct val="0"/>
              </a:spcBef>
            </a:pPr>
            <a:r>
              <a:rPr lang="en-GB" altLang="en-US" smtClean="0"/>
              <a:t>ASD brain: There could be a link between the anxiety that people with ASD feel and abnormalities in the structure and size of the amygdala – a part of the brain that plays a key role in processing emotions – and how it functions.</a:t>
            </a:r>
          </a:p>
          <a:p>
            <a:pPr eaLnBrk="1" hangingPunct="1">
              <a:spcBef>
                <a:spcPct val="0"/>
              </a:spcBef>
            </a:pPr>
            <a:endParaRPr lang="en-GB" altLang="en-US" smtClean="0"/>
          </a:p>
          <a:p>
            <a:pPr eaLnBrk="1" hangingPunct="1">
              <a:spcBef>
                <a:spcPct val="0"/>
              </a:spcBef>
            </a:pPr>
            <a:r>
              <a:rPr lang="en-GB" altLang="en-US" smtClean="0"/>
              <a:t>Family Link: how our parents manage anxiety might influence how we learn to deal with big emotions</a:t>
            </a:r>
          </a:p>
          <a:p>
            <a:pPr eaLnBrk="1" hangingPunct="1">
              <a:spcBef>
                <a:spcPct val="0"/>
              </a:spcBef>
            </a:pPr>
            <a:endParaRPr lang="en-GB" altLang="en-US" smtClean="0"/>
          </a:p>
          <a:p>
            <a:pPr eaLnBrk="1" hangingPunct="1">
              <a:spcBef>
                <a:spcPct val="0"/>
              </a:spcBef>
            </a:pPr>
            <a:r>
              <a:rPr lang="en-GB" altLang="en-US" smtClean="0"/>
              <a:t>Environment: growing up in environments where there is constant threat of danger (domestic abuse, war zone)</a:t>
            </a: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F762285-0F5C-4779-976F-FE7D784B7742}" type="slidenum">
              <a:rPr lang="en-GB" altLang="en-US" smtClean="0">
                <a:latin typeface="Arial" charset="0"/>
              </a:rPr>
              <a:pPr eaLnBrk="1" hangingPunct="1">
                <a:spcBef>
                  <a:spcPct val="0"/>
                </a:spcBef>
              </a:pPr>
              <a:t>16</a:t>
            </a:fld>
            <a:endParaRPr lang="en-GB" altLang="en-US" smtClean="0">
              <a:latin typeface="Arial" charset="0"/>
            </a:endParaRPr>
          </a:p>
        </p:txBody>
      </p:sp>
    </p:spTree>
    <p:extLst>
      <p:ext uri="{BB962C8B-B14F-4D97-AF65-F5344CB8AC3E}">
        <p14:creationId xmlns:p14="http://schemas.microsoft.com/office/powerpoint/2010/main" val="3931325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Anxiety is a problem</a:t>
            </a:r>
          </a:p>
          <a:p>
            <a:pPr eaLnBrk="1" hangingPunct="1">
              <a:spcBef>
                <a:spcPct val="0"/>
              </a:spcBef>
            </a:pPr>
            <a:r>
              <a:rPr lang="en-GB" altLang="en-US" smtClean="0"/>
              <a:t>When we are constantly distressed</a:t>
            </a:r>
          </a:p>
          <a:p>
            <a:pPr eaLnBrk="1" hangingPunct="1">
              <a:spcBef>
                <a:spcPct val="0"/>
              </a:spcBef>
            </a:pPr>
            <a:r>
              <a:rPr lang="en-GB" altLang="en-US" smtClean="0"/>
              <a:t>Avoiding situations</a:t>
            </a:r>
          </a:p>
          <a:p>
            <a:pPr eaLnBrk="1" hangingPunct="1">
              <a:spcBef>
                <a:spcPct val="0"/>
              </a:spcBef>
            </a:pPr>
            <a:r>
              <a:rPr lang="en-GB" altLang="en-US" smtClean="0"/>
              <a:t>Having seemingly out of the blue panic attacks</a:t>
            </a:r>
          </a:p>
          <a:p>
            <a:pPr eaLnBrk="1" hangingPunct="1">
              <a:spcBef>
                <a:spcPct val="0"/>
              </a:spcBef>
            </a:pPr>
            <a:r>
              <a:rPr lang="en-GB" altLang="en-US" smtClean="0"/>
              <a:t>Having irrational fears about situaitons where there is no threat/danger</a:t>
            </a:r>
          </a:p>
          <a:p>
            <a:pPr eaLnBrk="1" hangingPunct="1">
              <a:spcBef>
                <a:spcPct val="0"/>
              </a:spcBef>
            </a:pPr>
            <a:r>
              <a:rPr lang="en-GB" altLang="en-US" smtClean="0"/>
              <a:t>Having reaoccurring nightmares and flashbacks</a:t>
            </a:r>
          </a:p>
          <a:p>
            <a:pPr eaLnBrk="1" hangingPunct="1">
              <a:spcBef>
                <a:spcPct val="0"/>
              </a:spcBef>
            </a:pPr>
            <a:endParaRPr lang="en-GB" altLang="en-US"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4C8FAB7-CD65-4D04-A631-0F17784B0D03}" type="slidenum">
              <a:rPr lang="en-GB" altLang="en-US" smtClean="0">
                <a:latin typeface="Arial" charset="0"/>
              </a:rPr>
              <a:pPr eaLnBrk="1" hangingPunct="1">
                <a:spcBef>
                  <a:spcPct val="0"/>
                </a:spcBef>
              </a:pPr>
              <a:t>17</a:t>
            </a:fld>
            <a:endParaRPr lang="en-GB" altLang="en-US" smtClean="0">
              <a:latin typeface="Arial" charset="0"/>
            </a:endParaRPr>
          </a:p>
        </p:txBody>
      </p:sp>
    </p:spTree>
    <p:extLst>
      <p:ext uri="{BB962C8B-B14F-4D97-AF65-F5344CB8AC3E}">
        <p14:creationId xmlns:p14="http://schemas.microsoft.com/office/powerpoint/2010/main" val="3675217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indent="-274320" eaLnBrk="1" fontAlgn="auto" hangingPunct="1">
              <a:spcBef>
                <a:spcPts val="0"/>
              </a:spcBef>
              <a:spcAft>
                <a:spcPts val="0"/>
              </a:spcAft>
              <a:defRPr/>
            </a:pPr>
            <a:r>
              <a:rPr lang="en-GB" dirty="0" smtClean="0"/>
              <a:t>If we </a:t>
            </a:r>
            <a:r>
              <a:rPr lang="en-GB" b="1" dirty="0" smtClean="0">
                <a:solidFill>
                  <a:srgbClr val="FF0000"/>
                </a:solidFill>
              </a:rPr>
              <a:t>think</a:t>
            </a:r>
            <a:r>
              <a:rPr lang="en-GB" dirty="0" smtClean="0"/>
              <a:t> and </a:t>
            </a:r>
            <a:r>
              <a:rPr lang="en-GB" b="1" dirty="0" smtClean="0">
                <a:solidFill>
                  <a:srgbClr val="FF0000"/>
                </a:solidFill>
              </a:rPr>
              <a:t>see</a:t>
            </a:r>
            <a:r>
              <a:rPr lang="en-GB" dirty="0" smtClean="0"/>
              <a:t> our world and those around us as scary and threatening, the thoughts and beliefs will feed into the </a:t>
            </a:r>
            <a:r>
              <a:rPr lang="en-GB" b="1" dirty="0" smtClean="0">
                <a:solidFill>
                  <a:srgbClr val="FF0000"/>
                </a:solidFill>
              </a:rPr>
              <a:t>feeling</a:t>
            </a:r>
            <a:r>
              <a:rPr lang="en-GB" dirty="0" smtClean="0"/>
              <a:t> of anxiety.</a:t>
            </a:r>
          </a:p>
          <a:p>
            <a:pPr marL="68580" eaLnBrk="1" fontAlgn="auto" hangingPunct="1">
              <a:spcBef>
                <a:spcPts val="0"/>
              </a:spcBef>
              <a:spcAft>
                <a:spcPts val="0"/>
              </a:spcAft>
              <a:buFont typeface="Wingdings 2" pitchFamily="18" charset="2"/>
              <a:buNone/>
              <a:defRPr/>
            </a:pPr>
            <a:endParaRPr lang="en-GB" dirty="0" smtClean="0"/>
          </a:p>
          <a:p>
            <a:pPr indent="-274320" eaLnBrk="1" fontAlgn="auto" hangingPunct="1">
              <a:spcBef>
                <a:spcPts val="0"/>
              </a:spcBef>
              <a:spcAft>
                <a:spcPts val="0"/>
              </a:spcAft>
              <a:defRPr/>
            </a:pPr>
            <a:r>
              <a:rPr lang="en-GB" dirty="0" smtClean="0"/>
              <a:t>This in turn triggers a ‘fight/flight’ response in our bodies.</a:t>
            </a:r>
          </a:p>
          <a:p>
            <a:pPr marL="68580" eaLnBrk="1" fontAlgn="auto" hangingPunct="1">
              <a:spcBef>
                <a:spcPts val="0"/>
              </a:spcBef>
              <a:spcAft>
                <a:spcPts val="0"/>
              </a:spcAft>
              <a:buFont typeface="Wingdings 2" pitchFamily="18" charset="2"/>
              <a:buNone/>
              <a:defRPr/>
            </a:pPr>
            <a:endParaRPr lang="en-GB" dirty="0" smtClean="0"/>
          </a:p>
          <a:p>
            <a:pPr indent="-274320" eaLnBrk="1" fontAlgn="auto" hangingPunct="1">
              <a:spcBef>
                <a:spcPts val="0"/>
              </a:spcBef>
              <a:spcAft>
                <a:spcPts val="0"/>
              </a:spcAft>
              <a:defRPr/>
            </a:pPr>
            <a:r>
              <a:rPr lang="en-GB" dirty="0" smtClean="0"/>
              <a:t>This survival response  makes us </a:t>
            </a:r>
            <a:r>
              <a:rPr lang="en-GB" b="1" dirty="0" smtClean="0">
                <a:solidFill>
                  <a:srgbClr val="FF0000"/>
                </a:solidFill>
              </a:rPr>
              <a:t>behave</a:t>
            </a:r>
            <a:r>
              <a:rPr lang="en-GB" dirty="0" smtClean="0"/>
              <a:t> in ways that we have learnt will protect us from and get us out of danger.</a:t>
            </a:r>
          </a:p>
          <a:p>
            <a:pPr marL="68580" eaLnBrk="1" fontAlgn="auto" hangingPunct="1">
              <a:spcBef>
                <a:spcPts val="0"/>
              </a:spcBef>
              <a:spcAft>
                <a:spcPts val="0"/>
              </a:spcAft>
              <a:buFont typeface="Wingdings 2" pitchFamily="18" charset="2"/>
              <a:buNone/>
              <a:defRPr/>
            </a:pPr>
            <a:endParaRPr lang="en-GB" dirty="0" smtClean="0"/>
          </a:p>
          <a:p>
            <a:pPr indent="-274320" eaLnBrk="1" fontAlgn="auto" hangingPunct="1">
              <a:spcBef>
                <a:spcPts val="0"/>
              </a:spcBef>
              <a:spcAft>
                <a:spcPts val="0"/>
              </a:spcAft>
              <a:defRPr/>
            </a:pPr>
            <a:r>
              <a:rPr lang="en-GB" dirty="0" smtClean="0"/>
              <a:t>How we choose to behave can be helpful or unhelpful. </a:t>
            </a:r>
          </a:p>
          <a:p>
            <a:pPr indent="-274320" eaLnBrk="1" fontAlgn="auto" hangingPunct="1">
              <a:spcBef>
                <a:spcPts val="0"/>
              </a:spcBef>
              <a:spcAft>
                <a:spcPts val="0"/>
              </a:spcAft>
              <a:defRPr/>
            </a:pPr>
            <a:endParaRPr lang="en-GB" dirty="0" smtClean="0"/>
          </a:p>
          <a:p>
            <a:pPr indent="-274320" eaLnBrk="1" fontAlgn="auto" hangingPunct="1">
              <a:spcBef>
                <a:spcPts val="0"/>
              </a:spcBef>
              <a:spcAft>
                <a:spcPts val="0"/>
              </a:spcAft>
              <a:defRPr/>
            </a:pPr>
            <a:r>
              <a:rPr lang="en-GB" dirty="0" smtClean="0"/>
              <a:t>It can get us out of danger or increase our risk of hurting ourselves and/or others</a:t>
            </a:r>
          </a:p>
          <a:p>
            <a:pPr indent="-274320" eaLnBrk="1" fontAlgn="auto" hangingPunct="1">
              <a:spcBef>
                <a:spcPts val="0"/>
              </a:spcBef>
              <a:spcAft>
                <a:spcPts val="0"/>
              </a:spcAft>
              <a:defRPr/>
            </a:pPr>
            <a:endParaRPr lang="en-GB" dirty="0" smtClean="0"/>
          </a:p>
          <a:p>
            <a:pPr indent="-274320" eaLnBrk="1" fontAlgn="auto" hangingPunct="1">
              <a:spcBef>
                <a:spcPts val="0"/>
              </a:spcBef>
              <a:spcAft>
                <a:spcPts val="0"/>
              </a:spcAft>
              <a:defRPr/>
            </a:pPr>
            <a:r>
              <a:rPr lang="en-GB" b="1" i="1" dirty="0" smtClean="0">
                <a:solidFill>
                  <a:srgbClr val="FF0000"/>
                </a:solidFill>
              </a:rPr>
              <a:t>We can choose how to react and behave</a:t>
            </a:r>
          </a:p>
          <a:p>
            <a:pPr eaLnBrk="1" fontAlgn="auto" hangingPunct="1">
              <a:spcBef>
                <a:spcPts val="0"/>
              </a:spcBef>
              <a:spcAft>
                <a:spcPts val="0"/>
              </a:spcAft>
              <a:defRPr/>
            </a:pPr>
            <a:endParaRPr lang="en-GB" dirty="0"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0F675BB-9E72-4809-A2B4-6E338892FEEC}" type="slidenum">
              <a:rPr lang="en-GB" altLang="en-US" smtClean="0">
                <a:latin typeface="Arial" charset="0"/>
              </a:rPr>
              <a:pPr eaLnBrk="1" hangingPunct="1">
                <a:spcBef>
                  <a:spcPct val="0"/>
                </a:spcBef>
              </a:pPr>
              <a:t>18</a:t>
            </a:fld>
            <a:endParaRPr lang="en-GB" altLang="en-US" smtClean="0">
              <a:latin typeface="Arial" charset="0"/>
            </a:endParaRPr>
          </a:p>
        </p:txBody>
      </p:sp>
    </p:spTree>
    <p:extLst>
      <p:ext uri="{BB962C8B-B14F-4D97-AF65-F5344CB8AC3E}">
        <p14:creationId xmlns:p14="http://schemas.microsoft.com/office/powerpoint/2010/main" val="2619520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The body has two parts to the nervous system:</a:t>
            </a:r>
          </a:p>
          <a:p>
            <a:pPr eaLnBrk="1" hangingPunct="1">
              <a:spcBef>
                <a:spcPct val="0"/>
              </a:spcBef>
            </a:pPr>
            <a:r>
              <a:rPr lang="en-GB" altLang="en-US" smtClean="0"/>
              <a:t>Sympathetic which switches on the fight and flight response</a:t>
            </a:r>
          </a:p>
          <a:p>
            <a:pPr eaLnBrk="1" hangingPunct="1">
              <a:spcBef>
                <a:spcPct val="0"/>
              </a:spcBef>
            </a:pPr>
            <a:r>
              <a:rPr lang="en-GB" altLang="en-US" smtClean="0"/>
              <a:t>Parasympathetic with calms everything down</a:t>
            </a:r>
          </a:p>
          <a:p>
            <a:pPr eaLnBrk="1" hangingPunct="1">
              <a:spcBef>
                <a:spcPct val="0"/>
              </a:spcBef>
            </a:pPr>
            <a:endParaRPr lang="en-GB" altLang="en-US" smtClean="0"/>
          </a:p>
          <a:p>
            <a:pPr eaLnBrk="1" hangingPunct="1">
              <a:spcBef>
                <a:spcPct val="0"/>
              </a:spcBef>
            </a:pPr>
            <a:r>
              <a:rPr lang="en-GB" altLang="en-US" smtClean="0"/>
              <a:t>We cannot stop the sympathetic switch from coming on but we can activate and control the parasympathetic by making our mind aware of what is going on.  </a:t>
            </a:r>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0B99E0D-EEFE-4240-9F22-96A631998174}" type="slidenum">
              <a:rPr lang="en-GB" altLang="en-US" smtClean="0">
                <a:latin typeface="Arial" charset="0"/>
              </a:rPr>
              <a:pPr eaLnBrk="1" hangingPunct="1">
                <a:spcBef>
                  <a:spcPct val="0"/>
                </a:spcBef>
              </a:pPr>
              <a:t>19</a:t>
            </a:fld>
            <a:endParaRPr lang="en-GB" altLang="en-US" smtClean="0">
              <a:latin typeface="Arial" charset="0"/>
            </a:endParaRPr>
          </a:p>
        </p:txBody>
      </p:sp>
    </p:spTree>
    <p:extLst>
      <p:ext uri="{BB962C8B-B14F-4D97-AF65-F5344CB8AC3E}">
        <p14:creationId xmlns:p14="http://schemas.microsoft.com/office/powerpoint/2010/main" val="34666911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20</a:t>
            </a:fld>
            <a:endParaRPr lang="en-GB"/>
          </a:p>
        </p:txBody>
      </p:sp>
    </p:spTree>
    <p:extLst>
      <p:ext uri="{BB962C8B-B14F-4D97-AF65-F5344CB8AC3E}">
        <p14:creationId xmlns:p14="http://schemas.microsoft.com/office/powerpoint/2010/main" val="879856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21</a:t>
            </a:fld>
            <a:endParaRPr lang="en-GB"/>
          </a:p>
        </p:txBody>
      </p:sp>
    </p:spTree>
    <p:extLst>
      <p:ext uri="{BB962C8B-B14F-4D97-AF65-F5344CB8AC3E}">
        <p14:creationId xmlns:p14="http://schemas.microsoft.com/office/powerpoint/2010/main" val="356207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22</a:t>
            </a:fld>
            <a:endParaRPr lang="en-GB"/>
          </a:p>
        </p:txBody>
      </p:sp>
    </p:spTree>
    <p:extLst>
      <p:ext uri="{BB962C8B-B14F-4D97-AF65-F5344CB8AC3E}">
        <p14:creationId xmlns:p14="http://schemas.microsoft.com/office/powerpoint/2010/main" val="823623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23</a:t>
            </a:fld>
            <a:endParaRPr lang="en-GB"/>
          </a:p>
        </p:txBody>
      </p:sp>
    </p:spTree>
    <p:extLst>
      <p:ext uri="{BB962C8B-B14F-4D97-AF65-F5344CB8AC3E}">
        <p14:creationId xmlns:p14="http://schemas.microsoft.com/office/powerpoint/2010/main" val="95145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Table top discussion</a:t>
            </a:r>
          </a:p>
          <a:p>
            <a:pPr eaLnBrk="1" hangingPunct="1">
              <a:spcBef>
                <a:spcPct val="0"/>
              </a:spcBef>
            </a:pPr>
            <a:endParaRPr lang="en-GB" alt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95861D8-841E-412A-9D7D-9BC03B551140}" type="slidenum">
              <a:rPr lang="en-GB" altLang="en-US" smtClean="0">
                <a:latin typeface="Arial" charset="0"/>
              </a:rPr>
              <a:pPr eaLnBrk="1" hangingPunct="1">
                <a:spcBef>
                  <a:spcPct val="0"/>
                </a:spcBef>
              </a:pPr>
              <a:t>24</a:t>
            </a:fld>
            <a:endParaRPr lang="en-GB" altLang="en-US" smtClean="0">
              <a:latin typeface="Arial" charset="0"/>
            </a:endParaRPr>
          </a:p>
        </p:txBody>
      </p:sp>
    </p:spTree>
    <p:extLst>
      <p:ext uri="{BB962C8B-B14F-4D97-AF65-F5344CB8AC3E}">
        <p14:creationId xmlns:p14="http://schemas.microsoft.com/office/powerpoint/2010/main" val="30292933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Children with autism spectrum disorder (ASD) feel many of the same worries and fears as other children. </a:t>
            </a:r>
          </a:p>
          <a:p>
            <a:pPr eaLnBrk="1" hangingPunct="1">
              <a:spcBef>
                <a:spcPct val="0"/>
              </a:spcBef>
            </a:pPr>
            <a:endParaRPr lang="en-GB" altLang="en-US" smtClean="0"/>
          </a:p>
          <a:p>
            <a:pPr eaLnBrk="1" hangingPunct="1">
              <a:spcBef>
                <a:spcPct val="0"/>
              </a:spcBef>
            </a:pPr>
            <a:r>
              <a:rPr lang="en-GB" altLang="en-US" smtClean="0"/>
              <a:t>But when children with ASD get worried or anxious, the way they show their anxiety can look a lot like common characteristics of ASD – </a:t>
            </a:r>
            <a:r>
              <a:rPr lang="en-GB" altLang="en-US" smtClean="0">
                <a:hlinkClick r:id="rId3" action="ppaction://hlinkfile"/>
              </a:rPr>
              <a:t>stimming</a:t>
            </a:r>
            <a:r>
              <a:rPr lang="en-GB" altLang="en-US" smtClean="0"/>
              <a:t>, </a:t>
            </a:r>
            <a:r>
              <a:rPr lang="en-GB" altLang="en-US" smtClean="0">
                <a:hlinkClick r:id="rId4" action="ppaction://hlinkfile"/>
              </a:rPr>
              <a:t>obsessive and ritualistic behaviour</a:t>
            </a:r>
            <a:r>
              <a:rPr lang="en-GB" altLang="en-US" smtClean="0"/>
              <a:t> and resistance to </a:t>
            </a:r>
            <a:r>
              <a:rPr lang="en-GB" altLang="en-US" smtClean="0">
                <a:hlinkClick r:id="rId5" action="ppaction://hlinkfile"/>
              </a:rPr>
              <a:t>changes in routine</a:t>
            </a:r>
            <a:endParaRPr lang="en-GB" alt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BD33855-EAC1-4999-AA72-021BBB3E861C}" type="slidenum">
              <a:rPr lang="en-GB" altLang="en-US" smtClean="0">
                <a:latin typeface="Arial" charset="0"/>
              </a:rPr>
              <a:pPr eaLnBrk="1" hangingPunct="1">
                <a:spcBef>
                  <a:spcPct val="0"/>
                </a:spcBef>
              </a:pPr>
              <a:t>25</a:t>
            </a:fld>
            <a:endParaRPr lang="en-GB" altLang="en-US" smtClean="0">
              <a:latin typeface="Arial" charset="0"/>
            </a:endParaRPr>
          </a:p>
        </p:txBody>
      </p:sp>
    </p:spTree>
    <p:extLst>
      <p:ext uri="{BB962C8B-B14F-4D97-AF65-F5344CB8AC3E}">
        <p14:creationId xmlns:p14="http://schemas.microsoft.com/office/powerpoint/2010/main" val="31237465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26</a:t>
            </a:fld>
            <a:endParaRPr lang="en-GB"/>
          </a:p>
        </p:txBody>
      </p:sp>
    </p:spTree>
    <p:extLst>
      <p:ext uri="{BB962C8B-B14F-4D97-AF65-F5344CB8AC3E}">
        <p14:creationId xmlns:p14="http://schemas.microsoft.com/office/powerpoint/2010/main" val="3478806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27</a:t>
            </a:fld>
            <a:endParaRPr lang="en-GB"/>
          </a:p>
        </p:txBody>
      </p:sp>
    </p:spTree>
    <p:extLst>
      <p:ext uri="{BB962C8B-B14F-4D97-AF65-F5344CB8AC3E}">
        <p14:creationId xmlns:p14="http://schemas.microsoft.com/office/powerpoint/2010/main" val="2822021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28</a:t>
            </a:fld>
            <a:endParaRPr lang="en-GB"/>
          </a:p>
        </p:txBody>
      </p:sp>
    </p:spTree>
    <p:extLst>
      <p:ext uri="{BB962C8B-B14F-4D97-AF65-F5344CB8AC3E}">
        <p14:creationId xmlns:p14="http://schemas.microsoft.com/office/powerpoint/2010/main" val="23675854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Nice guidelines recommend certain pathways of care for anxiety and these are  CBT principles these include sessions on understanding anxiety, relaxation training, challenging worrying thoughts and managing unwanted behaviour.</a:t>
            </a:r>
          </a:p>
          <a:p>
            <a:endParaRPr lang="en-GB" altLang="en-US"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Unicode MS" pitchFamily="34" charset="-128"/>
                <a:ea typeface="ＭＳ Ｐゴシック" pitchFamily="-111" charset="-128"/>
              </a:defRPr>
            </a:lvl1pPr>
            <a:lvl2pPr marL="742950" indent="-285750">
              <a:defRPr sz="2400">
                <a:solidFill>
                  <a:schemeClr val="tx1"/>
                </a:solidFill>
                <a:latin typeface="Arial Unicode MS" pitchFamily="34" charset="-128"/>
                <a:ea typeface="ＭＳ Ｐゴシック" pitchFamily="-111" charset="-128"/>
              </a:defRPr>
            </a:lvl2pPr>
            <a:lvl3pPr marL="1143000" indent="-228600">
              <a:defRPr sz="2400">
                <a:solidFill>
                  <a:schemeClr val="tx1"/>
                </a:solidFill>
                <a:latin typeface="Arial Unicode MS" pitchFamily="34" charset="-128"/>
                <a:ea typeface="ＭＳ Ｐゴシック" pitchFamily="-111" charset="-128"/>
              </a:defRPr>
            </a:lvl3pPr>
            <a:lvl4pPr marL="1600200" indent="-228600">
              <a:defRPr sz="2400">
                <a:solidFill>
                  <a:schemeClr val="tx1"/>
                </a:solidFill>
                <a:latin typeface="Arial Unicode MS" pitchFamily="34" charset="-128"/>
                <a:ea typeface="ＭＳ Ｐゴシック" pitchFamily="-111" charset="-128"/>
              </a:defRPr>
            </a:lvl4pPr>
            <a:lvl5pPr marL="2057400" indent="-228600">
              <a:defRPr sz="2400">
                <a:solidFill>
                  <a:schemeClr val="tx1"/>
                </a:solidFill>
                <a:latin typeface="Arial Unicode MS" pitchFamily="34" charset="-128"/>
                <a:ea typeface="ＭＳ Ｐゴシック" pitchFamily="-111" charset="-128"/>
              </a:defRPr>
            </a:lvl5pPr>
            <a:lvl6pPr marL="25146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6pPr>
            <a:lvl7pPr marL="29718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7pPr>
            <a:lvl8pPr marL="34290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8pPr>
            <a:lvl9pPr marL="3886200" indent="-228600" eaLnBrk="0" fontAlgn="base" hangingPunct="0">
              <a:spcBef>
                <a:spcPct val="0"/>
              </a:spcBef>
              <a:spcAft>
                <a:spcPct val="0"/>
              </a:spcAft>
              <a:defRPr sz="2400">
                <a:solidFill>
                  <a:schemeClr val="tx1"/>
                </a:solidFill>
                <a:latin typeface="Arial Unicode MS" pitchFamily="34" charset="-128"/>
                <a:ea typeface="ＭＳ Ｐゴシック" pitchFamily="-111" charset="-128"/>
              </a:defRPr>
            </a:lvl9pPr>
          </a:lstStyle>
          <a:p>
            <a:fld id="{E48F4C30-E272-47B0-B15C-B285742237C6}" type="slidenum">
              <a:rPr lang="en-GB" altLang="en-US" sz="1200" smtClean="0"/>
              <a:pPr/>
              <a:t>29</a:t>
            </a:fld>
            <a:endParaRPr lang="en-GB" altLang="en-US" sz="1200" smtClean="0"/>
          </a:p>
        </p:txBody>
      </p:sp>
    </p:spTree>
    <p:extLst>
      <p:ext uri="{BB962C8B-B14F-4D97-AF65-F5344CB8AC3E}">
        <p14:creationId xmlns:p14="http://schemas.microsoft.com/office/powerpoint/2010/main" val="728637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Say the child’s name</a:t>
            </a:r>
          </a:p>
          <a:p>
            <a:endParaRPr lang="en-GB" dirty="0" smtClean="0"/>
          </a:p>
          <a:p>
            <a:r>
              <a:rPr lang="en-GB" dirty="0" smtClean="0"/>
              <a:t>Make eye contact and come down to their eye level if possible</a:t>
            </a:r>
          </a:p>
          <a:p>
            <a:endParaRPr lang="en-GB" dirty="0" smtClean="0"/>
          </a:p>
          <a:p>
            <a:r>
              <a:rPr lang="en-GB" dirty="0" smtClean="0"/>
              <a:t>Acknowledge</a:t>
            </a:r>
            <a:r>
              <a:rPr lang="en-GB" baseline="0" dirty="0" smtClean="0"/>
              <a:t> and validate- name the emotion: </a:t>
            </a:r>
          </a:p>
          <a:p>
            <a:endParaRPr lang="en-GB" baseline="0" dirty="0" smtClean="0"/>
          </a:p>
          <a:p>
            <a:r>
              <a:rPr lang="en-GB" baseline="0" dirty="0" smtClean="0"/>
              <a:t>I can see that you are feeling worried</a:t>
            </a:r>
          </a:p>
          <a:p>
            <a:r>
              <a:rPr lang="en-GB" baseline="0" dirty="0" smtClean="0"/>
              <a:t>You seem really worried about…….</a:t>
            </a:r>
          </a:p>
          <a:p>
            <a:endParaRPr lang="en-GB" baseline="0" dirty="0" smtClean="0"/>
          </a:p>
          <a:p>
            <a:r>
              <a:rPr lang="en-GB" baseline="0" dirty="0" smtClean="0"/>
              <a:t>Contain: </a:t>
            </a:r>
          </a:p>
          <a:p>
            <a:r>
              <a:rPr lang="en-GB" baseline="0" dirty="0" smtClean="0"/>
              <a:t>Speak in a calm, soothing tone. Keep communication clear and concise. Listen and observe</a:t>
            </a:r>
          </a:p>
          <a:p>
            <a:r>
              <a:rPr lang="en-GB" baseline="0" dirty="0" smtClean="0"/>
              <a:t>Give clear instructions of the behaviour you do want to see: I want you to stop; I want you to go outside and run around for ten minutes.</a:t>
            </a:r>
          </a:p>
          <a:p>
            <a:endParaRPr lang="en-GB" baseline="0" dirty="0" smtClean="0"/>
          </a:p>
          <a:p>
            <a:r>
              <a:rPr lang="en-GB" baseline="0" dirty="0" smtClean="0"/>
              <a:t>Set limits in a supportive way: ‘ I know you are upset about…..but it is not ok to yell’</a:t>
            </a:r>
          </a:p>
          <a:p>
            <a:endParaRPr lang="en-GB" baseline="0" dirty="0" smtClean="0"/>
          </a:p>
          <a:p>
            <a:r>
              <a:rPr lang="en-GB" baseline="0" dirty="0" smtClean="0"/>
              <a:t>Re-direct their attention to another activity and give them time to calm down.</a:t>
            </a:r>
          </a:p>
          <a:p>
            <a:endParaRPr lang="en-GB" baseline="0" dirty="0" smtClean="0"/>
          </a:p>
          <a:p>
            <a:r>
              <a:rPr lang="en-GB" baseline="0" dirty="0" smtClean="0"/>
              <a:t>Reflect: use open ended questions:</a:t>
            </a:r>
          </a:p>
          <a:p>
            <a:r>
              <a:rPr lang="en-GB" baseline="0" dirty="0" smtClean="0"/>
              <a:t>When, where, how, why</a:t>
            </a:r>
          </a:p>
          <a:p>
            <a:endParaRPr lang="en-GB" baseline="0" dirty="0" smtClean="0"/>
          </a:p>
          <a:p>
            <a:r>
              <a:rPr lang="en-GB" baseline="0" dirty="0" smtClean="0"/>
              <a:t>Seek clarification and summarise</a:t>
            </a:r>
          </a:p>
          <a:p>
            <a:r>
              <a:rPr lang="en-GB" baseline="0" dirty="0" smtClean="0"/>
              <a:t>Think of solutions to deal with the problem together</a:t>
            </a:r>
          </a:p>
          <a:p>
            <a:r>
              <a:rPr lang="en-GB" baseline="0" dirty="0" smtClean="0"/>
              <a:t>‘what would help you to be brave?</a:t>
            </a:r>
          </a:p>
          <a:p>
            <a:r>
              <a:rPr lang="en-GB" baseline="0" dirty="0" smtClean="0"/>
              <a:t>What do you need to do next to beat the worry monster?</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30</a:t>
            </a:fld>
            <a:endParaRPr lang="en-GB"/>
          </a:p>
        </p:txBody>
      </p:sp>
    </p:spTree>
    <p:extLst>
      <p:ext uri="{BB962C8B-B14F-4D97-AF65-F5344CB8AC3E}">
        <p14:creationId xmlns:p14="http://schemas.microsoft.com/office/powerpoint/2010/main" val="33840839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31</a:t>
            </a:fld>
            <a:endParaRPr lang="en-GB"/>
          </a:p>
        </p:txBody>
      </p:sp>
    </p:spTree>
    <p:extLst>
      <p:ext uri="{BB962C8B-B14F-4D97-AF65-F5344CB8AC3E}">
        <p14:creationId xmlns:p14="http://schemas.microsoft.com/office/powerpoint/2010/main" val="17477417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32</a:t>
            </a:fld>
            <a:endParaRPr lang="en-GB"/>
          </a:p>
        </p:txBody>
      </p:sp>
    </p:spTree>
    <p:extLst>
      <p:ext uri="{BB962C8B-B14F-4D97-AF65-F5344CB8AC3E}">
        <p14:creationId xmlns:p14="http://schemas.microsoft.com/office/powerpoint/2010/main" val="8136453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Make a visual checklist</a:t>
            </a:r>
          </a:p>
          <a:p>
            <a:pPr eaLnBrk="1" hangingPunct="1">
              <a:spcBef>
                <a:spcPct val="0"/>
              </a:spcBef>
            </a:pPr>
            <a:r>
              <a:rPr lang="en-GB" altLang="en-US" smtClean="0"/>
              <a:t>Display it </a:t>
            </a:r>
          </a:p>
          <a:p>
            <a:pPr eaLnBrk="1" hangingPunct="1">
              <a:spcBef>
                <a:spcPct val="0"/>
              </a:spcBef>
            </a:pPr>
            <a:r>
              <a:rPr lang="en-GB" altLang="en-US" smtClean="0"/>
              <a:t>Practice the strategies when everyone is calm</a:t>
            </a:r>
          </a:p>
          <a:p>
            <a:pPr eaLnBrk="1" hangingPunct="1">
              <a:spcBef>
                <a:spcPct val="0"/>
              </a:spcBef>
            </a:pPr>
            <a:endParaRPr lang="en-GB" alt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B27DCCB-94FC-4CF3-8BD2-C4A147307C58}" type="slidenum">
              <a:rPr lang="en-GB" altLang="en-US" smtClean="0">
                <a:latin typeface="Arial" charset="0"/>
              </a:rPr>
              <a:pPr eaLnBrk="1" hangingPunct="1">
                <a:spcBef>
                  <a:spcPct val="0"/>
                </a:spcBef>
              </a:pPr>
              <a:t>33</a:t>
            </a:fld>
            <a:endParaRPr lang="en-GB" altLang="en-US" smtClean="0">
              <a:latin typeface="Arial" charset="0"/>
            </a:endParaRPr>
          </a:p>
        </p:txBody>
      </p:sp>
    </p:spTree>
    <p:extLst>
      <p:ext uri="{BB962C8B-B14F-4D97-AF65-F5344CB8AC3E}">
        <p14:creationId xmlns:p14="http://schemas.microsoft.com/office/powerpoint/2010/main" val="41875735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34</a:t>
            </a:fld>
            <a:endParaRPr lang="en-GB"/>
          </a:p>
        </p:txBody>
      </p:sp>
    </p:spTree>
    <p:extLst>
      <p:ext uri="{BB962C8B-B14F-4D97-AF65-F5344CB8AC3E}">
        <p14:creationId xmlns:p14="http://schemas.microsoft.com/office/powerpoint/2010/main" val="3580652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35</a:t>
            </a:fld>
            <a:endParaRPr lang="en-GB"/>
          </a:p>
        </p:txBody>
      </p:sp>
    </p:spTree>
    <p:extLst>
      <p:ext uri="{BB962C8B-B14F-4D97-AF65-F5344CB8AC3E}">
        <p14:creationId xmlns:p14="http://schemas.microsoft.com/office/powerpoint/2010/main" val="592033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dirty="0" smtClean="0"/>
              <a:t>You may not know this but human beings to a lot of time travelling. In fact mentally we spend a great deal of time thinking ‘what if’ (thinking about the future) and ‘if only’ (thinking about the past)</a:t>
            </a:r>
          </a:p>
          <a:p>
            <a:pPr marL="69850" eaLnBrk="1" fontAlgn="auto" hangingPunct="1">
              <a:spcBef>
                <a:spcPts val="0"/>
              </a:spcBef>
              <a:spcAft>
                <a:spcPts val="0"/>
              </a:spcAft>
              <a:buFont typeface="Wingdings 2" pitchFamily="18" charset="2"/>
              <a:buNone/>
              <a:defRPr/>
            </a:pPr>
            <a:endParaRPr lang="en-GB" dirty="0" smtClean="0"/>
          </a:p>
          <a:p>
            <a:pPr eaLnBrk="1" fontAlgn="auto" hangingPunct="1">
              <a:spcBef>
                <a:spcPts val="0"/>
              </a:spcBef>
              <a:spcAft>
                <a:spcPts val="0"/>
              </a:spcAft>
              <a:defRPr/>
            </a:pPr>
            <a:r>
              <a:rPr lang="en-GB" dirty="0" smtClean="0"/>
              <a:t>For someone with anxiety this type of thinking can make their anxiety grow out of control</a:t>
            </a:r>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AE898C6-93EC-4387-8741-9A6AD7BE6E6F}" type="slidenum">
              <a:rPr lang="en-GB" altLang="en-US" smtClean="0">
                <a:latin typeface="Arial" charset="0"/>
              </a:rPr>
              <a:pPr eaLnBrk="1" hangingPunct="1">
                <a:spcBef>
                  <a:spcPct val="0"/>
                </a:spcBef>
              </a:pPr>
              <a:t>36</a:t>
            </a:fld>
            <a:endParaRPr lang="en-GB" altLang="en-US" smtClean="0">
              <a:latin typeface="Arial" charset="0"/>
            </a:endParaRPr>
          </a:p>
        </p:txBody>
      </p:sp>
    </p:spTree>
    <p:extLst>
      <p:ext uri="{BB962C8B-B14F-4D97-AF65-F5344CB8AC3E}">
        <p14:creationId xmlns:p14="http://schemas.microsoft.com/office/powerpoint/2010/main" val="2883194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Lots of free apps out there:</a:t>
            </a:r>
          </a:p>
          <a:p>
            <a:endParaRPr lang="en-GB" altLang="en-US" smtClean="0"/>
          </a:p>
          <a:p>
            <a:r>
              <a:rPr lang="en-GB" altLang="en-US" smtClean="0"/>
              <a:t>Headspace</a:t>
            </a:r>
          </a:p>
          <a:p>
            <a:r>
              <a:rPr lang="en-GB" altLang="en-US" smtClean="0"/>
              <a:t>Therapist aid website</a:t>
            </a:r>
          </a:p>
          <a:p>
            <a:r>
              <a:rPr lang="en-GB" altLang="en-US" smtClean="0"/>
              <a:t>National autistic website</a:t>
            </a:r>
          </a:p>
          <a:p>
            <a:endParaRPr lang="en-GB" alt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fld id="{2C480717-1D13-43BC-89F9-ADADA89D6C92}" type="slidenum">
              <a:rPr lang="en-GB" altLang="en-US" smtClean="0"/>
              <a:pPr eaLnBrk="1" hangingPunct="1"/>
              <a:t>37</a:t>
            </a:fld>
            <a:endParaRPr lang="en-GB" altLang="en-US" smtClean="0"/>
          </a:p>
        </p:txBody>
      </p:sp>
    </p:spTree>
    <p:extLst>
      <p:ext uri="{BB962C8B-B14F-4D97-AF65-F5344CB8AC3E}">
        <p14:creationId xmlns:p14="http://schemas.microsoft.com/office/powerpoint/2010/main" val="6698131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38</a:t>
            </a:fld>
            <a:endParaRPr lang="en-GB"/>
          </a:p>
        </p:txBody>
      </p:sp>
    </p:spTree>
    <p:extLst>
      <p:ext uri="{BB962C8B-B14F-4D97-AF65-F5344CB8AC3E}">
        <p14:creationId xmlns:p14="http://schemas.microsoft.com/office/powerpoint/2010/main" val="13642027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39</a:t>
            </a:fld>
            <a:endParaRPr lang="en-GB"/>
          </a:p>
        </p:txBody>
      </p:sp>
    </p:spTree>
    <p:extLst>
      <p:ext uri="{BB962C8B-B14F-4D97-AF65-F5344CB8AC3E}">
        <p14:creationId xmlns:p14="http://schemas.microsoft.com/office/powerpoint/2010/main" val="10862921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40</a:t>
            </a:fld>
            <a:endParaRPr lang="en-GB"/>
          </a:p>
        </p:txBody>
      </p:sp>
    </p:spTree>
    <p:extLst>
      <p:ext uri="{BB962C8B-B14F-4D97-AF65-F5344CB8AC3E}">
        <p14:creationId xmlns:p14="http://schemas.microsoft.com/office/powerpoint/2010/main" val="38905884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41</a:t>
            </a:fld>
            <a:endParaRPr lang="en-GB"/>
          </a:p>
        </p:txBody>
      </p:sp>
    </p:spTree>
    <p:extLst>
      <p:ext uri="{BB962C8B-B14F-4D97-AF65-F5344CB8AC3E}">
        <p14:creationId xmlns:p14="http://schemas.microsoft.com/office/powerpoint/2010/main" val="59267696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And if we avoided every new experience we would never learn and develop.</a:t>
            </a:r>
          </a:p>
          <a:p>
            <a:pPr eaLnBrk="1" hangingPunct="1">
              <a:spcBef>
                <a:spcPct val="0"/>
              </a:spcBef>
            </a:pPr>
            <a:endParaRPr lang="en-GB" altLang="en-US" smtClean="0"/>
          </a:p>
          <a:p>
            <a:pPr eaLnBrk="1" hangingPunct="1">
              <a:spcBef>
                <a:spcPct val="0"/>
              </a:spcBef>
            </a:pPr>
            <a:endParaRPr lang="en-GB" altLang="en-US"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B5F5700-7ECA-4750-A5F3-9D921CA841B6}" type="slidenum">
              <a:rPr lang="en-GB" altLang="en-US" smtClean="0">
                <a:latin typeface="Arial" charset="0"/>
              </a:rPr>
              <a:pPr eaLnBrk="1" hangingPunct="1">
                <a:spcBef>
                  <a:spcPct val="0"/>
                </a:spcBef>
              </a:pPr>
              <a:t>42</a:t>
            </a:fld>
            <a:endParaRPr lang="en-GB" altLang="en-US" smtClean="0">
              <a:latin typeface="Arial" charset="0"/>
            </a:endParaRPr>
          </a:p>
        </p:txBody>
      </p:sp>
    </p:spTree>
    <p:extLst>
      <p:ext uri="{BB962C8B-B14F-4D97-AF65-F5344CB8AC3E}">
        <p14:creationId xmlns:p14="http://schemas.microsoft.com/office/powerpoint/2010/main" val="24212659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Start with a situation or thing that causes your child the least anxiety. Sometimes you might need to put your child in this situation a few times until he feels comfortable with it.</a:t>
            </a:r>
          </a:p>
          <a:p>
            <a:pPr eaLnBrk="1" hangingPunct="1">
              <a:spcBef>
                <a:spcPct val="0"/>
              </a:spcBef>
            </a:pPr>
            <a:r>
              <a:rPr lang="en-GB" altLang="en-US" smtClean="0"/>
              <a:t>Move on to another situation that makes him feel a bit more anxious. Again, go through it a few times until he can handle it.</a:t>
            </a:r>
          </a:p>
          <a:p>
            <a:pPr eaLnBrk="1" hangingPunct="1">
              <a:spcBef>
                <a:spcPct val="0"/>
              </a:spcBef>
            </a:pPr>
            <a:r>
              <a:rPr lang="en-GB" altLang="en-US" smtClean="0"/>
              <a:t>Gradually move through more and more challenging situations</a:t>
            </a:r>
          </a:p>
          <a:p>
            <a:pPr eaLnBrk="1" hangingPunct="1">
              <a:spcBef>
                <a:spcPct val="0"/>
              </a:spcBef>
            </a:pPr>
            <a:r>
              <a:rPr lang="en-GB" altLang="en-US" smtClean="0"/>
              <a:t>When using the stepladder approach for anxiety in children, it’s important to encourage your child by giving lots of </a:t>
            </a:r>
            <a:r>
              <a:rPr lang="en-GB" altLang="en-US" smtClean="0">
                <a:hlinkClick r:id="rId3" action="ppaction://hlinkfile"/>
              </a:rPr>
              <a:t>praise</a:t>
            </a:r>
            <a:r>
              <a:rPr lang="en-GB" altLang="en-US" smtClean="0"/>
              <a:t> for achieving each step on the ladder.</a:t>
            </a:r>
          </a:p>
          <a:p>
            <a:pPr eaLnBrk="1" hangingPunct="1">
              <a:spcBef>
                <a:spcPct val="0"/>
              </a:spcBef>
            </a:pPr>
            <a:r>
              <a:rPr lang="en-GB" altLang="en-US" smtClean="0"/>
              <a:t>You can also use </a:t>
            </a:r>
            <a:r>
              <a:rPr lang="en-GB" altLang="en-US" b="1" smtClean="0"/>
              <a:t>rewards</a:t>
            </a:r>
            <a:r>
              <a:rPr lang="en-GB" altLang="en-US" smtClean="0"/>
              <a:t> as incentives for your child to move forward. Rewards might include an extra book in the evening, more cuddle time with you, or a trip to the park. Make sure the reward matches the degree of difficulty – for example, don’t give a small reward for the most difficult step.</a:t>
            </a:r>
          </a:p>
          <a:p>
            <a:pPr eaLnBrk="1" hangingPunct="1">
              <a:spcBef>
                <a:spcPct val="0"/>
              </a:spcBef>
            </a:pPr>
            <a:r>
              <a:rPr lang="en-GB" altLang="en-US" smtClean="0"/>
              <a:t>Note: the stepladder approach can be used with children of all ages. Grown-ups can use it too.</a:t>
            </a:r>
          </a:p>
          <a:p>
            <a:pPr eaLnBrk="1" hangingPunct="1">
              <a:spcBef>
                <a:spcPct val="0"/>
              </a:spcBef>
            </a:pPr>
            <a:endParaRPr lang="en-GB" alt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54C028D-AA66-4436-81DC-BF9727D64DE5}" type="slidenum">
              <a:rPr lang="en-GB" altLang="en-US" smtClean="0">
                <a:latin typeface="Arial" charset="0"/>
              </a:rPr>
              <a:pPr eaLnBrk="1" hangingPunct="1">
                <a:spcBef>
                  <a:spcPct val="0"/>
                </a:spcBef>
              </a:pPr>
              <a:t>43</a:t>
            </a:fld>
            <a:endParaRPr lang="en-GB" altLang="en-US" smtClean="0">
              <a:latin typeface="Arial" charset="0"/>
            </a:endParaRPr>
          </a:p>
        </p:txBody>
      </p:sp>
    </p:spTree>
    <p:extLst>
      <p:ext uri="{BB962C8B-B14F-4D97-AF65-F5344CB8AC3E}">
        <p14:creationId xmlns:p14="http://schemas.microsoft.com/office/powerpoint/2010/main" val="11489173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44</a:t>
            </a:fld>
            <a:endParaRPr lang="en-GB"/>
          </a:p>
        </p:txBody>
      </p:sp>
    </p:spTree>
    <p:extLst>
      <p:ext uri="{BB962C8B-B14F-4D97-AF65-F5344CB8AC3E}">
        <p14:creationId xmlns:p14="http://schemas.microsoft.com/office/powerpoint/2010/main" val="37818167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45</a:t>
            </a:fld>
            <a:endParaRPr lang="en-GB"/>
          </a:p>
        </p:txBody>
      </p:sp>
    </p:spTree>
    <p:extLst>
      <p:ext uri="{BB962C8B-B14F-4D97-AF65-F5344CB8AC3E}">
        <p14:creationId xmlns:p14="http://schemas.microsoft.com/office/powerpoint/2010/main" val="57377922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46</a:t>
            </a:fld>
            <a:endParaRPr lang="en-GB"/>
          </a:p>
        </p:txBody>
      </p:sp>
    </p:spTree>
    <p:extLst>
      <p:ext uri="{BB962C8B-B14F-4D97-AF65-F5344CB8AC3E}">
        <p14:creationId xmlns:p14="http://schemas.microsoft.com/office/powerpoint/2010/main" val="248435338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defTabSz="457200" eaLnBrk="0" fontAlgn="base" hangingPunct="0">
              <a:spcBef>
                <a:spcPct val="30000"/>
              </a:spcBef>
              <a:spcAft>
                <a:spcPct val="0"/>
              </a:spcAft>
              <a:defRPr sz="1200">
                <a:solidFill>
                  <a:schemeClr val="tx1"/>
                </a:solidFill>
                <a:latin typeface="Calibri" pitchFamily="34" charset="0"/>
              </a:defRPr>
            </a:lvl6pPr>
            <a:lvl7pPr marL="2971800" indent="-228600" defTabSz="457200" eaLnBrk="0" fontAlgn="base" hangingPunct="0">
              <a:spcBef>
                <a:spcPct val="30000"/>
              </a:spcBef>
              <a:spcAft>
                <a:spcPct val="0"/>
              </a:spcAft>
              <a:defRPr sz="1200">
                <a:solidFill>
                  <a:schemeClr val="tx1"/>
                </a:solidFill>
                <a:latin typeface="Calibri" pitchFamily="34" charset="0"/>
              </a:defRPr>
            </a:lvl7pPr>
            <a:lvl8pPr marL="3429000" indent="-228600" defTabSz="457200" eaLnBrk="0" fontAlgn="base" hangingPunct="0">
              <a:spcBef>
                <a:spcPct val="30000"/>
              </a:spcBef>
              <a:spcAft>
                <a:spcPct val="0"/>
              </a:spcAft>
              <a:defRPr sz="1200">
                <a:solidFill>
                  <a:schemeClr val="tx1"/>
                </a:solidFill>
                <a:latin typeface="Calibri" pitchFamily="34" charset="0"/>
              </a:defRPr>
            </a:lvl8pPr>
            <a:lvl9pPr marL="3886200" indent="-228600" defTabSz="4572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42382C7-E79F-4132-9E9D-8FECFB45E40F}" type="slidenum">
              <a:rPr lang="en-GB" altLang="en-US" smtClean="0">
                <a:latin typeface="Arial" charset="0"/>
              </a:rPr>
              <a:pPr eaLnBrk="1" hangingPunct="1">
                <a:spcBef>
                  <a:spcPct val="0"/>
                </a:spcBef>
              </a:pPr>
              <a:t>47</a:t>
            </a:fld>
            <a:endParaRPr lang="en-GB" altLang="en-US" smtClean="0">
              <a:latin typeface="Arial" charset="0"/>
            </a:endParaRPr>
          </a:p>
        </p:txBody>
      </p:sp>
    </p:spTree>
    <p:extLst>
      <p:ext uri="{BB962C8B-B14F-4D97-AF65-F5344CB8AC3E}">
        <p14:creationId xmlns:p14="http://schemas.microsoft.com/office/powerpoint/2010/main" val="15564502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48</a:t>
            </a:fld>
            <a:endParaRPr lang="en-GB"/>
          </a:p>
        </p:txBody>
      </p:sp>
    </p:spTree>
    <p:extLst>
      <p:ext uri="{BB962C8B-B14F-4D97-AF65-F5344CB8AC3E}">
        <p14:creationId xmlns:p14="http://schemas.microsoft.com/office/powerpoint/2010/main" val="220770179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49</a:t>
            </a:fld>
            <a:endParaRPr lang="en-GB"/>
          </a:p>
        </p:txBody>
      </p:sp>
    </p:spTree>
    <p:extLst>
      <p:ext uri="{BB962C8B-B14F-4D97-AF65-F5344CB8AC3E}">
        <p14:creationId xmlns:p14="http://schemas.microsoft.com/office/powerpoint/2010/main" val="22595643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50</a:t>
            </a:fld>
            <a:endParaRPr lang="en-GB"/>
          </a:p>
        </p:txBody>
      </p:sp>
    </p:spTree>
    <p:extLst>
      <p:ext uri="{BB962C8B-B14F-4D97-AF65-F5344CB8AC3E}">
        <p14:creationId xmlns:p14="http://schemas.microsoft.com/office/powerpoint/2010/main" val="36062847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51</a:t>
            </a:fld>
            <a:endParaRPr lang="en-GB"/>
          </a:p>
        </p:txBody>
      </p:sp>
    </p:spTree>
    <p:extLst>
      <p:ext uri="{BB962C8B-B14F-4D97-AF65-F5344CB8AC3E}">
        <p14:creationId xmlns:p14="http://schemas.microsoft.com/office/powerpoint/2010/main" val="14217732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62BD16F-F432-4A67-BC0A-75E138EEB182}" type="slidenum">
              <a:rPr lang="en-GB" smtClean="0"/>
              <a:pPr>
                <a:defRPr/>
              </a:pPr>
              <a:t>52</a:t>
            </a:fld>
            <a:endParaRPr lang="en-GB"/>
          </a:p>
        </p:txBody>
      </p:sp>
    </p:spTree>
    <p:extLst>
      <p:ext uri="{BB962C8B-B14F-4D97-AF65-F5344CB8AC3E}">
        <p14:creationId xmlns:p14="http://schemas.microsoft.com/office/powerpoint/2010/main" val="5912362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BlockBgnd-children-0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10400" y="1054801"/>
            <a:ext cx="8270420" cy="759599"/>
          </a:xfrm>
        </p:spPr>
        <p:txBody>
          <a:bodyPr>
            <a:noAutofit/>
          </a:bodyPr>
          <a:lstStyle>
            <a:lvl1pPr algn="l">
              <a:defRPr sz="4400"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10400" y="1814400"/>
            <a:ext cx="5826221" cy="1752600"/>
          </a:xfrm>
        </p:spPr>
        <p:txBody>
          <a:bodyPr>
            <a:noAutofit/>
          </a:bodyPr>
          <a:lstStyle>
            <a:lvl1pPr marL="0" indent="0" algn="l">
              <a:buNone/>
              <a:defRPr sz="2800" b="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2337669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pic>
        <p:nvPicPr>
          <p:cNvPr id="4" name="Picture 7" descr="BlockBgnd-children-0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p:nvPr/>
        </p:nvCxnSpPr>
        <p:spPr>
          <a:xfrm>
            <a:off x="420688" y="1123950"/>
            <a:ext cx="8280400" cy="0"/>
          </a:xfrm>
          <a:prstGeom prst="line">
            <a:avLst/>
          </a:prstGeom>
          <a:ln w="1905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a:p>
        </p:txBody>
      </p:sp>
      <p:sp>
        <p:nvSpPr>
          <p:cNvPr id="3" name="Content Placeholder 2"/>
          <p:cNvSpPr>
            <a:spLocks noGrp="1"/>
          </p:cNvSpPr>
          <p:nvPr>
            <p:ph sz="half" idx="1"/>
          </p:nvPr>
        </p:nvSpPr>
        <p:spPr>
          <a:xfrm>
            <a:off x="421200" y="1886400"/>
            <a:ext cx="4038600" cy="3855600"/>
          </a:xfrm>
        </p:spPr>
        <p:txBody>
          <a:bodyPr/>
          <a:lstStyle>
            <a:lvl1pPr marL="0" indent="0">
              <a:spcBef>
                <a:spcPts val="0"/>
              </a:spcBef>
              <a:spcAft>
                <a:spcPts val="600"/>
              </a:spcAft>
              <a:buFontTx/>
              <a:buNone/>
              <a:defRPr sz="2400" b="1">
                <a:solidFill>
                  <a:srgbClr val="FFFFFF"/>
                </a:solidFill>
              </a:defRPr>
            </a:lvl1pPr>
            <a:lvl2pPr marL="0" indent="0">
              <a:spcBef>
                <a:spcPts val="0"/>
              </a:spcBef>
              <a:spcAft>
                <a:spcPts val="600"/>
              </a:spcAft>
              <a:buFontTx/>
              <a:buNone/>
              <a:defRPr sz="1800">
                <a:solidFill>
                  <a:srgbClr val="FFFFFF"/>
                </a:solidFill>
              </a:defRPr>
            </a:lvl2pPr>
            <a:lvl3pPr marL="0">
              <a:defRPr sz="1600">
                <a:solidFill>
                  <a:srgbClr val="FFFFFF"/>
                </a:solidFill>
              </a:defRPr>
            </a:lvl3pPr>
            <a:lvl4pPr marL="0">
              <a:defRPr sz="1600">
                <a:solidFill>
                  <a:srgbClr val="FFFFFF"/>
                </a:solidFill>
              </a:defRPr>
            </a:lvl4pPr>
            <a:lvl5pPr marL="0">
              <a:buClr>
                <a:schemeClr val="bg1"/>
              </a:buClr>
              <a:defRPr sz="1600">
                <a:solidFill>
                  <a:srgbClr val="FFFFFF"/>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72671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21200" y="1886400"/>
            <a:ext cx="4038600" cy="3855600"/>
          </a:xfrm>
        </p:spPr>
        <p:txBody>
          <a:bodyPr/>
          <a:lstStyle>
            <a:lvl1pPr>
              <a:spcBef>
                <a:spcPts val="400"/>
              </a:spcBef>
              <a:spcAft>
                <a:spcPts val="400"/>
              </a:spcAft>
              <a:defRPr sz="2000"/>
            </a:lvl1pPr>
            <a:lvl2pPr>
              <a:spcBef>
                <a:spcPts val="400"/>
              </a:spcBef>
              <a:spcAft>
                <a:spcPts val="400"/>
              </a:spcAft>
              <a:defRPr sz="1600"/>
            </a:lvl2pPr>
            <a:lvl3pPr>
              <a:defRPr sz="1600"/>
            </a:lvl3pPr>
            <a:lvl4pPr>
              <a:defRPr sz="16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886400"/>
            <a:ext cx="4038600" cy="3855600"/>
          </a:xfrm>
        </p:spPr>
        <p:txBody>
          <a:bodyPr/>
          <a:lstStyle>
            <a:lvl1pPr>
              <a:spcBef>
                <a:spcPts val="400"/>
              </a:spcBef>
              <a:spcAft>
                <a:spcPts val="400"/>
              </a:spcAft>
              <a:defRPr sz="2000"/>
            </a:lvl1pPr>
            <a:lvl2pPr>
              <a:spcBef>
                <a:spcPts val="400"/>
              </a:spcBef>
              <a:spcAft>
                <a:spcPts val="400"/>
              </a:spcAft>
              <a:defRPr sz="1600"/>
            </a:lvl2pPr>
            <a:lvl3pPr>
              <a:defRPr sz="1600"/>
            </a:lvl3pPr>
            <a:lvl4pPr>
              <a:defRPr sz="16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788170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
          <p:cNvSpPr/>
          <p:nvPr/>
        </p:nvSpPr>
        <p:spPr>
          <a:xfrm>
            <a:off x="341313" y="1068388"/>
            <a:ext cx="8424862" cy="1238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extLst>
      <p:ext uri="{BB962C8B-B14F-4D97-AF65-F5344CB8AC3E}">
        <p14:creationId xmlns:p14="http://schemas.microsoft.com/office/powerpoint/2010/main" val="1935523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4" name="Picture 7" descr="Translucent graphic-childre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885950"/>
            <a:ext cx="80391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672388" y="4445000"/>
            <a:ext cx="1320800" cy="2413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spcBef>
                <a:spcPts val="600"/>
              </a:spcBef>
              <a:spcAft>
                <a:spcPts val="600"/>
              </a:spcAft>
              <a:defRPr/>
            </a:lvl1pPr>
            <a:lvl2pPr>
              <a:spcBef>
                <a:spcPts val="600"/>
              </a:spcBef>
              <a:spcAft>
                <a:spcPts val="600"/>
              </a:spcAft>
              <a:defRPr/>
            </a:lvl2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85076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5" descr="For a better life-children.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0213" y="6315075"/>
            <a:ext cx="990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Block graphic-children.pn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21438" y="4692650"/>
            <a:ext cx="227965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8" name="Title Placeholder 1"/>
          <p:cNvSpPr>
            <a:spLocks noGrp="1"/>
          </p:cNvSpPr>
          <p:nvPr>
            <p:ph type="title"/>
          </p:nvPr>
        </p:nvSpPr>
        <p:spPr bwMode="auto">
          <a:xfrm>
            <a:off x="411163" y="1123950"/>
            <a:ext cx="8278812"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bodyPr>
          <a:lstStyle/>
          <a:p>
            <a:pPr lvl="0"/>
            <a:r>
              <a:rPr lang="en-US" altLang="en-US" smtClean="0"/>
              <a:t>Click to edit Master title style</a:t>
            </a:r>
            <a:endParaRPr lang="en-GB" altLang="en-US" smtClean="0"/>
          </a:p>
        </p:txBody>
      </p:sp>
      <p:sp>
        <p:nvSpPr>
          <p:cNvPr id="1029" name="Text Placeholder 2"/>
          <p:cNvSpPr>
            <a:spLocks noGrp="1"/>
          </p:cNvSpPr>
          <p:nvPr>
            <p:ph type="body" idx="1"/>
          </p:nvPr>
        </p:nvSpPr>
        <p:spPr bwMode="auto">
          <a:xfrm>
            <a:off x="420688" y="1885950"/>
            <a:ext cx="8280400" cy="385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30" name="Picture 10" descr="Trust logo blue.pn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170613" y="420688"/>
            <a:ext cx="2552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p:nvPr/>
        </p:nvCxnSpPr>
        <p:spPr>
          <a:xfrm>
            <a:off x="420688" y="1123950"/>
            <a:ext cx="8280400" cy="0"/>
          </a:xfrm>
          <a:prstGeom prst="line">
            <a:avLst/>
          </a:prstGeom>
          <a:ln w="19050">
            <a:solidFill>
              <a:srgbClr val="E58823"/>
            </a:solidFill>
          </a:ln>
          <a:effectLst/>
        </p:spPr>
        <p:style>
          <a:lnRef idx="2">
            <a:schemeClr val="accent1"/>
          </a:lnRef>
          <a:fillRef idx="0">
            <a:schemeClr val="accent1"/>
          </a:fillRef>
          <a:effectRef idx="1">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44" r:id="rId1"/>
    <p:sldLayoutId id="2147483745" r:id="rId2"/>
    <p:sldLayoutId id="2147483743" r:id="rId3"/>
    <p:sldLayoutId id="2147483746" r:id="rId4"/>
    <p:sldLayoutId id="2147483747" r:id="rId5"/>
  </p:sldLayoutIdLst>
  <p:txStyles>
    <p:titleStyle>
      <a:lvl1pPr algn="l" defTabSz="457200" rtl="0" eaLnBrk="1" fontAlgn="base" hangingPunct="1">
        <a:spcBef>
          <a:spcPct val="0"/>
        </a:spcBef>
        <a:spcAft>
          <a:spcPct val="0"/>
        </a:spcAft>
        <a:defRPr sz="2800" kern="1200">
          <a:solidFill>
            <a:srgbClr val="E58823"/>
          </a:solidFill>
          <a:latin typeface="+mj-lt"/>
          <a:ea typeface="ＭＳ Ｐゴシック" charset="0"/>
          <a:cs typeface="ＭＳ Ｐゴシック" charset="0"/>
        </a:defRPr>
      </a:lvl1pPr>
      <a:lvl2pPr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2pPr>
      <a:lvl3pPr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3pPr>
      <a:lvl4pPr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4pPr>
      <a:lvl5pPr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5pPr>
      <a:lvl6pPr marL="457200"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6pPr>
      <a:lvl7pPr marL="914400"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7pPr>
      <a:lvl8pPr marL="1371600"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8pPr>
      <a:lvl9pPr marL="1828800" algn="l" defTabSz="457200" rtl="0" eaLnBrk="1" fontAlgn="base" hangingPunct="1">
        <a:spcBef>
          <a:spcPct val="0"/>
        </a:spcBef>
        <a:spcAft>
          <a:spcPct val="0"/>
        </a:spcAft>
        <a:defRPr sz="2800">
          <a:solidFill>
            <a:srgbClr val="E58823"/>
          </a:solidFill>
          <a:latin typeface="Arial" charset="0"/>
          <a:ea typeface="ＭＳ Ｐゴシック" charset="0"/>
          <a:cs typeface="ＭＳ Ｐゴシック" charset="0"/>
        </a:defRPr>
      </a:lvl9pPr>
    </p:titleStyle>
    <p:bodyStyle>
      <a:lvl1pPr marL="358775" indent="-358775" algn="l" defTabSz="457200" rtl="0" eaLnBrk="1" fontAlgn="base" hangingPunct="1">
        <a:spcBef>
          <a:spcPts val="600"/>
        </a:spcBef>
        <a:spcAft>
          <a:spcPts val="600"/>
        </a:spcAft>
        <a:buBlip>
          <a:blip r:embed="rId10"/>
        </a:buBlip>
        <a:defRPr sz="2400" kern="1200">
          <a:solidFill>
            <a:schemeClr val="tx1"/>
          </a:solidFill>
          <a:latin typeface="+mn-lt"/>
          <a:ea typeface="ＭＳ Ｐゴシック" charset="0"/>
          <a:cs typeface="ＭＳ Ｐゴシック" charset="0"/>
        </a:defRPr>
      </a:lvl1pPr>
      <a:lvl2pPr marL="719138" indent="-358775" algn="l" defTabSz="457200" rtl="0" eaLnBrk="1" fontAlgn="base" hangingPunct="1">
        <a:spcBef>
          <a:spcPts val="600"/>
        </a:spcBef>
        <a:spcAft>
          <a:spcPts val="600"/>
        </a:spcAft>
        <a:buClr>
          <a:srgbClr val="E58823"/>
        </a:buClr>
        <a:buFont typeface="Arial" charset="0"/>
        <a:buChar char="•"/>
        <a:defRPr sz="2000" kern="1200">
          <a:solidFill>
            <a:schemeClr val="tx1"/>
          </a:solidFill>
          <a:latin typeface="+mn-lt"/>
          <a:ea typeface="ＭＳ Ｐゴシック" charset="0"/>
          <a:cs typeface="+mn-cs"/>
        </a:defRPr>
      </a:lvl2pPr>
      <a:lvl3pPr marL="719138" indent="195263" algn="l" defTabSz="457200" rtl="0" eaLnBrk="1" fontAlgn="base" hangingPunct="1">
        <a:spcBef>
          <a:spcPct val="0"/>
        </a:spcBef>
        <a:spcAft>
          <a:spcPct val="0"/>
        </a:spcAft>
        <a:buSzPct val="100000"/>
        <a:defRPr sz="2000" kern="1200">
          <a:solidFill>
            <a:schemeClr val="tx1"/>
          </a:solidFill>
          <a:latin typeface="+mn-lt"/>
          <a:ea typeface="ＭＳ Ｐゴシック" charset="0"/>
          <a:cs typeface="+mn-cs"/>
        </a:defRPr>
      </a:lvl3pPr>
      <a:lvl4pPr marL="719138" indent="652463" algn="l" defTabSz="457200" rtl="0" eaLnBrk="1" fontAlgn="base" hangingPunct="1">
        <a:spcBef>
          <a:spcPct val="0"/>
        </a:spcBef>
        <a:spcAft>
          <a:spcPct val="0"/>
        </a:spcAft>
        <a:buClr>
          <a:srgbClr val="E58823"/>
        </a:buClr>
        <a:buSzPct val="100000"/>
        <a:defRPr kern="1200">
          <a:solidFill>
            <a:schemeClr val="tx1"/>
          </a:solidFill>
          <a:latin typeface="+mn-lt"/>
          <a:ea typeface="ＭＳ Ｐゴシック" charset="0"/>
          <a:cs typeface="+mn-cs"/>
        </a:defRPr>
      </a:lvl4pPr>
      <a:lvl5pPr marL="719138" indent="1109663" algn="l" defTabSz="352425" rtl="0" eaLnBrk="1" fontAlgn="base" hangingPunct="1">
        <a:spcBef>
          <a:spcPct val="0"/>
        </a:spcBef>
        <a:spcAft>
          <a:spcPct val="0"/>
        </a:spcAft>
        <a:buClr>
          <a:srgbClr val="E58823"/>
        </a:buClr>
        <a:buSzPct val="100000"/>
        <a:defRPr sz="14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www.bing.com/images/search?q=ANXIOUS+CHILD&amp;view=detailv2&amp;&amp;id=76FA95531F2A6EB6DF9E47DECE2109D462153B42&amp;selectedIndex=587&amp;ccid=sLbLsv2Q&amp;simid=608008726866886855&amp;thid=OIP.Mb0b6cbb2fd9028408f16b9a55e22d842o0"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5.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8" Type="http://schemas.openxmlformats.org/officeDocument/2006/relationships/hyperlink" Target="http://psychology.tools/download-therapy-worksheets.html" TargetMode="External"/><Relationship Id="rId3" Type="http://schemas.openxmlformats.org/officeDocument/2006/relationships/hyperlink" Target="http://www.mentalhealth.org.uk/" TargetMode="External"/><Relationship Id="rId7" Type="http://schemas.openxmlformats.org/officeDocument/2006/relationships/hyperlink" Target="https://www.middletownautism.com/fs/doc/publications/mca-bulletin-8.pdf" TargetMode="External"/><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hyperlink" Target="http://www.getselfhelp.org.uk/" TargetMode="External"/><Relationship Id="rId5" Type="http://schemas.openxmlformats.org/officeDocument/2006/relationships/hyperlink" Target="http://www.phobics-society.org.uk/" TargetMode="External"/><Relationship Id="rId4" Type="http://schemas.openxmlformats.org/officeDocument/2006/relationships/hyperlink" Target="http://www.youngminds.org.uk/"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411163" y="1054100"/>
            <a:ext cx="8269287" cy="760413"/>
          </a:xfrm>
        </p:spPr>
        <p:txBody>
          <a:bodyPr/>
          <a:lstStyle/>
          <a:p>
            <a:pPr algn="ctr" eaLnBrk="1" hangingPunct="1"/>
            <a:r>
              <a:rPr lang="en-GB" altLang="en-US" dirty="0" smtClean="0">
                <a:ea typeface="ＭＳ Ｐゴシック" pitchFamily="34" charset="-128"/>
              </a:rPr>
              <a:t>What is Anxiety?</a:t>
            </a:r>
          </a:p>
        </p:txBody>
      </p:sp>
      <p:sp>
        <p:nvSpPr>
          <p:cNvPr id="6147" name="Subtitle 2"/>
          <p:cNvSpPr>
            <a:spLocks noGrp="1"/>
          </p:cNvSpPr>
          <p:nvPr>
            <p:ph type="subTitle" idx="1"/>
          </p:nvPr>
        </p:nvSpPr>
        <p:spPr>
          <a:xfrm>
            <a:off x="411163" y="2227263"/>
            <a:ext cx="7980362" cy="2684462"/>
          </a:xfrm>
        </p:spPr>
        <p:txBody>
          <a:bodyPr/>
          <a:lstStyle/>
          <a:p>
            <a:pPr algn="ctr" eaLnBrk="1" hangingPunct="1"/>
            <a:r>
              <a:rPr lang="en-GB" altLang="en-US" sz="2400" b="1" dirty="0" smtClean="0">
                <a:solidFill>
                  <a:schemeClr val="tx1"/>
                </a:solidFill>
                <a:ea typeface="ＭＳ Ｐゴシック" pitchFamily="34" charset="-128"/>
              </a:rPr>
              <a:t>A Presentation to help us understand anxiety and how we can manage it </a:t>
            </a:r>
          </a:p>
          <a:p>
            <a:pPr algn="ctr" eaLnBrk="1" hangingPunct="1"/>
            <a:endParaRPr lang="en-GB" altLang="en-US" b="1" dirty="0" smtClean="0">
              <a:solidFill>
                <a:schemeClr val="tx1"/>
              </a:solidFill>
              <a:ea typeface="ＭＳ Ｐゴシック" pitchFamily="34" charset="-128"/>
            </a:endParaRPr>
          </a:p>
          <a:p>
            <a:pPr algn="ctr" eaLnBrk="1" hangingPunct="1"/>
            <a:r>
              <a:rPr lang="en-GB" altLang="en-US" b="1" dirty="0" smtClean="0">
                <a:solidFill>
                  <a:schemeClr val="tx1"/>
                </a:solidFill>
                <a:ea typeface="ＭＳ Ｐゴシック" pitchFamily="34" charset="-128"/>
              </a:rPr>
              <a:t>Emma Lambdin</a:t>
            </a:r>
          </a:p>
          <a:p>
            <a:pPr algn="ctr" eaLnBrk="1" hangingPunct="1"/>
            <a:r>
              <a:rPr lang="en-GB" altLang="en-US" b="1" dirty="0" smtClean="0">
                <a:solidFill>
                  <a:schemeClr val="tx1"/>
                </a:solidFill>
                <a:ea typeface="ＭＳ Ｐゴシック" pitchFamily="34" charset="-128"/>
              </a:rPr>
              <a:t>CAMHS Primary Mental Health Worker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11163" y="595313"/>
            <a:ext cx="8278812" cy="665162"/>
          </a:xfrm>
        </p:spPr>
        <p:txBody>
          <a:bodyPr/>
          <a:lstStyle/>
          <a:p>
            <a:r>
              <a:rPr lang="en-GB" altLang="en-US" smtClean="0">
                <a:solidFill>
                  <a:srgbClr val="585A5A"/>
                </a:solidFill>
                <a:ea typeface="ＭＳ Ｐゴシック" pitchFamily="34" charset="-128"/>
              </a:rPr>
              <a:t>Aims and Objectives of the Session</a:t>
            </a:r>
            <a:endParaRPr lang="en-GB" altLang="en-US" smtClean="0">
              <a:ea typeface="ＭＳ Ｐゴシック" pitchFamily="34" charset="-128"/>
            </a:endParaRPr>
          </a:p>
        </p:txBody>
      </p:sp>
      <p:sp>
        <p:nvSpPr>
          <p:cNvPr id="3" name="Content Placeholder 2"/>
          <p:cNvSpPr>
            <a:spLocks noGrp="1"/>
          </p:cNvSpPr>
          <p:nvPr>
            <p:ph sz="half" idx="1"/>
          </p:nvPr>
        </p:nvSpPr>
        <p:spPr>
          <a:xfrm>
            <a:off x="290513" y="1524000"/>
            <a:ext cx="4168775" cy="5029200"/>
          </a:xfrm>
        </p:spPr>
        <p:txBody>
          <a:bodyPr/>
          <a:lstStyle/>
          <a:p>
            <a:pPr lvl="0"/>
            <a:r>
              <a:rPr lang="en-GB" dirty="0"/>
              <a:t>Define anxiety: what does anxiety mean to you</a:t>
            </a:r>
          </a:p>
          <a:p>
            <a:pPr lvl="0"/>
            <a:r>
              <a:rPr lang="en-GB" dirty="0"/>
              <a:t>Recognise triggers that can cause anxiety both in yourself as a parent and in your child</a:t>
            </a:r>
          </a:p>
          <a:p>
            <a:pPr lvl="0"/>
            <a:r>
              <a:rPr lang="en-GB" dirty="0"/>
              <a:t>Recognise signs and symptoms of anxiety</a:t>
            </a:r>
          </a:p>
          <a:p>
            <a:pPr lvl="0"/>
            <a:r>
              <a:rPr lang="en-GB" dirty="0"/>
              <a:t>Explain cycle of anxiety using a cognitive behavioural model</a:t>
            </a:r>
          </a:p>
          <a:p>
            <a:pPr lvl="0"/>
            <a:r>
              <a:rPr lang="en-GB" dirty="0"/>
              <a:t>Explain how anxiety can be managed by exploring some helpful suggestions and solutions</a:t>
            </a:r>
          </a:p>
          <a:p>
            <a:pPr lvl="0"/>
            <a:r>
              <a:rPr lang="en-GB" dirty="0"/>
              <a:t>Know where to go and get help if needed </a:t>
            </a:r>
          </a:p>
          <a:p>
            <a:pPr marL="0" indent="0">
              <a:buFontTx/>
              <a:buNone/>
              <a:defRPr/>
            </a:pPr>
            <a:endParaRPr lang="en-GB" dirty="0"/>
          </a:p>
        </p:txBody>
      </p:sp>
      <p:pic>
        <p:nvPicPr>
          <p:cNvPr id="7172" name="Content Placeholder 5" descr="http://1.bp.blogspot.com/-BEyGxlxjdKs/Tkv_f_CB69I/AAAAAAAAAd4/V1hrwlsSWIE/s1600/snoopy+worrying+about+world+problems.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2300288"/>
            <a:ext cx="4038600" cy="3028950"/>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11163" y="692150"/>
            <a:ext cx="8278812" cy="927100"/>
          </a:xfrm>
        </p:spPr>
        <p:txBody>
          <a:bodyPr/>
          <a:lstStyle/>
          <a:p>
            <a:pPr eaLnBrk="1" hangingPunct="1"/>
            <a:r>
              <a:rPr lang="en-GB" altLang="en-US" smtClean="0">
                <a:ea typeface="ＭＳ Ｐゴシック" pitchFamily="34" charset="-128"/>
              </a:rPr>
              <a:t>Group Ground Rules</a:t>
            </a:r>
          </a:p>
        </p:txBody>
      </p:sp>
      <p:sp>
        <p:nvSpPr>
          <p:cNvPr id="3" name="Content Placeholder 2"/>
          <p:cNvSpPr>
            <a:spLocks noGrp="1"/>
          </p:cNvSpPr>
          <p:nvPr>
            <p:ph idx="1"/>
          </p:nvPr>
        </p:nvSpPr>
        <p:spPr>
          <a:xfrm>
            <a:off x="420688" y="1619250"/>
            <a:ext cx="8280400" cy="4684713"/>
          </a:xfrm>
        </p:spPr>
        <p:txBody>
          <a:bodyPr rtlCol="0">
            <a:noAutofit/>
          </a:bodyPr>
          <a:lstStyle/>
          <a:p>
            <a:pPr indent="-274320" eaLnBrk="1" fontAlgn="auto" hangingPunct="1">
              <a:spcAft>
                <a:spcPts val="0"/>
              </a:spcAft>
              <a:defRPr/>
            </a:pPr>
            <a:r>
              <a:rPr lang="en-GB" altLang="en-US" sz="2800" b="1" dirty="0">
                <a:solidFill>
                  <a:srgbClr val="FF0000"/>
                </a:solidFill>
              </a:rPr>
              <a:t>Health Warning!</a:t>
            </a:r>
          </a:p>
          <a:p>
            <a:pPr marL="68580" indent="0" eaLnBrk="1" fontAlgn="auto" hangingPunct="1">
              <a:spcAft>
                <a:spcPts val="0"/>
              </a:spcAft>
              <a:buFont typeface="Wingdings 2" pitchFamily="18" charset="2"/>
              <a:buNone/>
              <a:defRPr/>
            </a:pPr>
            <a:endParaRPr lang="en-GB" altLang="en-US" sz="2800" b="1" dirty="0">
              <a:solidFill>
                <a:srgbClr val="FF0000"/>
              </a:solidFill>
            </a:endParaRPr>
          </a:p>
          <a:p>
            <a:pPr indent="-274320" eaLnBrk="1" fontAlgn="auto" hangingPunct="1">
              <a:spcAft>
                <a:spcPts val="0"/>
              </a:spcAft>
              <a:defRPr/>
            </a:pPr>
            <a:r>
              <a:rPr lang="en-GB" altLang="en-US" dirty="0"/>
              <a:t>What is said in the room stays in the room</a:t>
            </a:r>
          </a:p>
          <a:p>
            <a:pPr indent="-274320" eaLnBrk="1" fontAlgn="auto" hangingPunct="1">
              <a:spcAft>
                <a:spcPts val="0"/>
              </a:spcAft>
              <a:defRPr/>
            </a:pPr>
            <a:r>
              <a:rPr lang="en-GB" altLang="en-US" dirty="0"/>
              <a:t>Respect each other and each others views &amp; feelings</a:t>
            </a:r>
          </a:p>
          <a:p>
            <a:pPr indent="-274320" eaLnBrk="1" fontAlgn="auto" hangingPunct="1">
              <a:spcAft>
                <a:spcPts val="0"/>
              </a:spcAft>
              <a:defRPr/>
            </a:pPr>
            <a:r>
              <a:rPr lang="en-GB" altLang="en-US" dirty="0"/>
              <a:t>Take turns to talk one at a time and listen to each other</a:t>
            </a:r>
          </a:p>
          <a:p>
            <a:pPr indent="-274320" eaLnBrk="1" fontAlgn="auto" hangingPunct="1">
              <a:spcAft>
                <a:spcPts val="0"/>
              </a:spcAft>
              <a:defRPr/>
            </a:pPr>
            <a:r>
              <a:rPr lang="en-GB" altLang="en-US" dirty="0"/>
              <a:t>Questions </a:t>
            </a:r>
            <a:r>
              <a:rPr lang="en-GB" altLang="en-US" dirty="0" smtClean="0"/>
              <a:t>at the end</a:t>
            </a:r>
            <a:endParaRPr lang="en-GB" altLang="en-US" dirty="0"/>
          </a:p>
          <a:p>
            <a:pPr indent="-274320" eaLnBrk="1" fontAlgn="auto" hangingPunct="1">
              <a:spcAft>
                <a:spcPts val="0"/>
              </a:spcAft>
              <a:defRPr/>
            </a:pPr>
            <a:r>
              <a:rPr lang="en-GB" altLang="en-US" dirty="0"/>
              <a:t>No Mobile Phones (please have on silent if needed for emergencies)</a:t>
            </a:r>
          </a:p>
          <a:p>
            <a:pPr indent="-274320" eaLnBrk="1" fontAlgn="auto" hangingPunct="1">
              <a:spcAft>
                <a:spcPts val="0"/>
              </a:spcAft>
              <a:defRPr/>
            </a:pPr>
            <a:r>
              <a:rPr lang="en-GB" altLang="en-US" dirty="0"/>
              <a:t>Any other ground rules?</a:t>
            </a:r>
          </a:p>
          <a:p>
            <a:pPr marL="0" indent="0" eaLnBrk="1" fontAlgn="auto" hangingPunct="1">
              <a:buFontTx/>
              <a:buNone/>
              <a:defRPr/>
            </a:pPr>
            <a:endParaRPr lang="en-US" b="1" dirty="0">
              <a:ea typeface="+mn-ea"/>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11163" y="706438"/>
            <a:ext cx="8278812" cy="912812"/>
          </a:xfrm>
        </p:spPr>
        <p:txBody>
          <a:bodyPr/>
          <a:lstStyle/>
          <a:p>
            <a:pPr eaLnBrk="1" hangingPunct="1"/>
            <a:r>
              <a:rPr lang="en-GB" altLang="en-US" smtClean="0">
                <a:solidFill>
                  <a:srgbClr val="00B0F0"/>
                </a:solidFill>
                <a:ea typeface="ＭＳ Ｐゴシック" pitchFamily="34" charset="-128"/>
              </a:rPr>
              <a:t>Getting to know you</a:t>
            </a:r>
            <a:endParaRPr lang="en-GB" altLang="en-US" smtClean="0">
              <a:ea typeface="ＭＳ Ｐゴシック" pitchFamily="34" charset="-128"/>
            </a:endParaRPr>
          </a:p>
        </p:txBody>
      </p:sp>
      <p:sp>
        <p:nvSpPr>
          <p:cNvPr id="3" name="Content Placeholder 2"/>
          <p:cNvSpPr>
            <a:spLocks noGrp="1"/>
          </p:cNvSpPr>
          <p:nvPr>
            <p:ph idx="1"/>
          </p:nvPr>
        </p:nvSpPr>
        <p:spPr/>
        <p:txBody>
          <a:bodyPr rtlCol="0">
            <a:noAutofit/>
          </a:bodyPr>
          <a:lstStyle/>
          <a:p>
            <a:pPr marL="69850" indent="0">
              <a:buFont typeface="Wingdings 2" pitchFamily="18" charset="2"/>
              <a:buNone/>
              <a:defRPr/>
            </a:pPr>
            <a:r>
              <a:rPr lang="en-GB" altLang="en-US" dirty="0"/>
              <a:t>Turn to the person </a:t>
            </a:r>
            <a:r>
              <a:rPr lang="en-GB" altLang="en-US" dirty="0" smtClean="0"/>
              <a:t>next to you </a:t>
            </a:r>
            <a:r>
              <a:rPr lang="en-GB" altLang="en-US" dirty="0"/>
              <a:t>and tell them your:</a:t>
            </a:r>
          </a:p>
          <a:p>
            <a:pPr marL="69850" indent="0">
              <a:buFont typeface="Wingdings 2" pitchFamily="18" charset="2"/>
              <a:buNone/>
              <a:defRPr/>
            </a:pPr>
            <a:endParaRPr lang="en-GB" altLang="en-US" dirty="0"/>
          </a:p>
          <a:p>
            <a:pPr>
              <a:defRPr/>
            </a:pPr>
            <a:r>
              <a:rPr lang="en-GB" altLang="en-US" dirty="0"/>
              <a:t>Name</a:t>
            </a:r>
          </a:p>
          <a:p>
            <a:pPr>
              <a:defRPr/>
            </a:pPr>
            <a:r>
              <a:rPr lang="en-GB" altLang="en-US" dirty="0"/>
              <a:t>Best hopes from today’s session</a:t>
            </a:r>
          </a:p>
          <a:p>
            <a:pPr>
              <a:defRPr/>
            </a:pPr>
            <a:r>
              <a:rPr lang="en-GB" altLang="en-US" dirty="0"/>
              <a:t>One interesting fact about yourself</a:t>
            </a:r>
          </a:p>
          <a:p>
            <a:pPr>
              <a:defRPr/>
            </a:pPr>
            <a:endParaRPr lang="en-GB" altLang="en-US" dirty="0"/>
          </a:p>
          <a:p>
            <a:pPr>
              <a:defRPr/>
            </a:pPr>
            <a:r>
              <a:rPr lang="en-GB" altLang="en-US" dirty="0"/>
              <a:t>How did that exercise make you feel?</a:t>
            </a:r>
          </a:p>
          <a:p>
            <a:pPr marL="0" indent="0" eaLnBrk="1" fontAlgn="auto" hangingPunct="1">
              <a:buFontTx/>
              <a:buNone/>
              <a:defRPr/>
            </a:pPr>
            <a:endParaRPr lang="en-US" dirty="0">
              <a:ea typeface="+mn-ea"/>
              <a:cs typeface="+mn-cs"/>
            </a:endParaRPr>
          </a:p>
        </p:txBody>
      </p:sp>
      <p:pic>
        <p:nvPicPr>
          <p:cNvPr id="9220" name="Picture 3" descr="http://tse2.mm.bing.net/th?id=OIP.Mfe6fd46655d5bbc0eea9ad0cb4b5c18ao0&amp;pid=1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2338" y="2643188"/>
            <a:ext cx="2859087"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endParaRPr lang="en-US" altLang="en-US" smtClean="0">
              <a:ea typeface="ＭＳ Ｐゴシック" pitchFamily="34" charset="-128"/>
            </a:endParaRPr>
          </a:p>
        </p:txBody>
      </p:sp>
      <p:sp>
        <p:nvSpPr>
          <p:cNvPr id="10243" name="Content Placeholder 2"/>
          <p:cNvSpPr>
            <a:spLocks noGrp="1"/>
          </p:cNvSpPr>
          <p:nvPr>
            <p:ph idx="1"/>
          </p:nvPr>
        </p:nvSpPr>
        <p:spPr/>
        <p:txBody>
          <a:bodyPr/>
          <a:lstStyle/>
          <a:p>
            <a:pPr marL="0" indent="0" algn="ctr">
              <a:buFontTx/>
              <a:buNone/>
            </a:pPr>
            <a:r>
              <a:rPr lang="en-GB" altLang="en-US" sz="8800" smtClean="0">
                <a:solidFill>
                  <a:srgbClr val="3399FF"/>
                </a:solidFill>
                <a:ea typeface="ＭＳ Ｐゴシック" pitchFamily="34" charset="-128"/>
              </a:rPr>
              <a:t>What does ‘anxiety’ mean to you?</a:t>
            </a:r>
          </a:p>
          <a:p>
            <a:pPr marL="0" indent="0" algn="ctr">
              <a:buFontTx/>
              <a:buNone/>
            </a:pPr>
            <a:endParaRPr lang="en-GB" altLang="en-US" sz="8800" smtClean="0">
              <a:ea typeface="ＭＳ Ｐゴシック" pitchFamily="34"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3"/>
          <p:cNvSpPr>
            <a:spLocks noGrp="1"/>
          </p:cNvSpPr>
          <p:nvPr>
            <p:ph type="title"/>
          </p:nvPr>
        </p:nvSpPr>
        <p:spPr>
          <a:xfrm>
            <a:off x="411163" y="636588"/>
            <a:ext cx="8278812" cy="982662"/>
          </a:xfrm>
        </p:spPr>
        <p:txBody>
          <a:bodyPr/>
          <a:lstStyle/>
          <a:p>
            <a:r>
              <a:rPr lang="en-GB" altLang="en-US" sz="3200" smtClean="0">
                <a:solidFill>
                  <a:srgbClr val="3399FF"/>
                </a:solidFill>
                <a:ea typeface="ＭＳ Ｐゴシック" pitchFamily="34" charset="-128"/>
              </a:rPr>
              <a:t>Definition of ANXIETY</a:t>
            </a:r>
            <a:endParaRPr lang="en-GB" altLang="en-US" sz="3200" smtClean="0">
              <a:ea typeface="ＭＳ Ｐゴシック" pitchFamily="34" charset="-128"/>
            </a:endParaRPr>
          </a:p>
        </p:txBody>
      </p:sp>
      <p:sp>
        <p:nvSpPr>
          <p:cNvPr id="11267" name="Content Placeholder 4"/>
          <p:cNvSpPr>
            <a:spLocks noGrp="1"/>
          </p:cNvSpPr>
          <p:nvPr>
            <p:ph sz="half" idx="1"/>
          </p:nvPr>
        </p:nvSpPr>
        <p:spPr>
          <a:xfrm>
            <a:off x="420688" y="1885950"/>
            <a:ext cx="4038600" cy="3856038"/>
          </a:xfrm>
        </p:spPr>
        <p:txBody>
          <a:bodyPr/>
          <a:lstStyle/>
          <a:p>
            <a:pPr marL="0" indent="0">
              <a:buFontTx/>
              <a:buNone/>
            </a:pPr>
            <a:r>
              <a:rPr lang="en-GB" altLang="en-US" sz="2400" dirty="0" smtClean="0">
                <a:ea typeface="ＭＳ Ｐゴシック" pitchFamily="34" charset="-128"/>
              </a:rPr>
              <a:t>‘Anxiety is a normal feeling which can feel abnormal and give an overwhelming sense of apprehension and fear often marked by physiological signs (as sweating, tension, and increased pulse), by doubt concerning the reality and nature of the threat, and by self-doubt about one's capacity to cope with it’ </a:t>
            </a:r>
          </a:p>
          <a:p>
            <a:pPr marL="0" indent="0">
              <a:buFontTx/>
              <a:buNone/>
            </a:pPr>
            <a:endParaRPr lang="en-GB" altLang="en-US" dirty="0" smtClean="0">
              <a:ea typeface="ＭＳ Ｐゴシック" pitchFamily="34" charset="-128"/>
            </a:endParaRPr>
          </a:p>
        </p:txBody>
      </p:sp>
      <p:pic>
        <p:nvPicPr>
          <p:cNvPr id="11268" name="Picture 4" descr="http://www.thecord.ca/wp-content/uploads/2012/11/adele-stress-vs-anxiety077.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13325" y="2363788"/>
            <a:ext cx="3308350" cy="2900362"/>
          </a:xfr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3"/>
          <p:cNvSpPr>
            <a:spLocks noGrp="1"/>
          </p:cNvSpPr>
          <p:nvPr>
            <p:ph type="title"/>
          </p:nvPr>
        </p:nvSpPr>
        <p:spPr>
          <a:xfrm>
            <a:off x="411163" y="604838"/>
            <a:ext cx="8278812" cy="515937"/>
          </a:xfrm>
        </p:spPr>
        <p:txBody>
          <a:bodyPr/>
          <a:lstStyle/>
          <a:p>
            <a:r>
              <a:rPr lang="en-GB" altLang="en-US" dirty="0" smtClean="0">
                <a:ea typeface="ＭＳ Ｐゴシック" pitchFamily="34" charset="-128"/>
              </a:rPr>
              <a:t>What is Anxiety?</a:t>
            </a:r>
          </a:p>
        </p:txBody>
      </p:sp>
      <p:sp>
        <p:nvSpPr>
          <p:cNvPr id="3" name="Content Placeholder 2"/>
          <p:cNvSpPr>
            <a:spLocks noGrp="1"/>
          </p:cNvSpPr>
          <p:nvPr>
            <p:ph sz="half" idx="1"/>
          </p:nvPr>
        </p:nvSpPr>
        <p:spPr>
          <a:xfrm>
            <a:off x="176213" y="1312863"/>
            <a:ext cx="4410075" cy="5249862"/>
          </a:xfrm>
        </p:spPr>
        <p:txBody>
          <a:bodyPr/>
          <a:lstStyle/>
          <a:p>
            <a:pPr marL="69850" indent="0" eaLnBrk="1" hangingPunct="1">
              <a:buFont typeface="Wingdings 2" pitchFamily="18" charset="2"/>
              <a:buNone/>
              <a:defRPr/>
            </a:pPr>
            <a:r>
              <a:rPr lang="en-GB" altLang="en-US" sz="1800" dirty="0"/>
              <a:t>Anxiety is an emotion. </a:t>
            </a:r>
            <a:endParaRPr lang="en-GB" altLang="en-US" sz="1800" dirty="0" smtClean="0"/>
          </a:p>
          <a:p>
            <a:pPr marL="69850" indent="0" eaLnBrk="1" hangingPunct="1">
              <a:buFont typeface="Wingdings 2" pitchFamily="18" charset="2"/>
              <a:buNone/>
              <a:defRPr/>
            </a:pPr>
            <a:r>
              <a:rPr lang="en-GB" altLang="en-US" sz="1800" dirty="0" smtClean="0"/>
              <a:t>Emotions are how our brains make sense of what is going on around us and move us into action.</a:t>
            </a:r>
          </a:p>
          <a:p>
            <a:pPr marL="69850" indent="0" eaLnBrk="1" hangingPunct="1">
              <a:buFont typeface="Wingdings 2" pitchFamily="18" charset="2"/>
              <a:buNone/>
              <a:defRPr/>
            </a:pPr>
            <a:r>
              <a:rPr lang="en-GB" altLang="en-US" sz="1800" dirty="0" smtClean="0"/>
              <a:t>Emotions are </a:t>
            </a:r>
            <a:r>
              <a:rPr lang="en-GB" altLang="en-US" sz="1800" dirty="0"/>
              <a:t>constantly shifting and changing in response to our situation.</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smtClean="0"/>
              <a:t>Feeling </a:t>
            </a:r>
            <a:r>
              <a:rPr lang="en-GB" altLang="en-US" sz="1800" dirty="0"/>
              <a:t>anxious is normal and is part of every day life. </a:t>
            </a:r>
            <a:r>
              <a:rPr lang="en-GB" altLang="en-US" sz="1800" dirty="0" smtClean="0"/>
              <a:t>You </a:t>
            </a:r>
            <a:r>
              <a:rPr lang="en-GB" altLang="en-US" sz="1800" dirty="0"/>
              <a:t>can feel anxious because you care and want to do well or when you have to do something new or </a:t>
            </a:r>
            <a:r>
              <a:rPr lang="en-GB" altLang="en-US" sz="1800" dirty="0" smtClean="0"/>
              <a:t>different or challenging.</a:t>
            </a:r>
            <a:endParaRPr lang="en-GB" altLang="en-US" sz="1800" dirty="0"/>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a:t>Learning to accept that we can feel anxious from time to time is </a:t>
            </a:r>
            <a:r>
              <a:rPr lang="en-GB" altLang="en-US" sz="1800" dirty="0" smtClean="0"/>
              <a:t>key to learning to manage it.</a:t>
            </a:r>
            <a:endParaRPr lang="en-GB" altLang="en-US" sz="1800" dirty="0"/>
          </a:p>
          <a:p>
            <a:pPr marL="69850" indent="0" eaLnBrk="1" hangingPunct="1">
              <a:buFont typeface="Wingdings 2" pitchFamily="18" charset="2"/>
              <a:buNone/>
              <a:defRPr/>
            </a:pPr>
            <a:endParaRPr lang="en-GB" altLang="en-US" sz="2800" dirty="0"/>
          </a:p>
          <a:p>
            <a:pPr marL="0" indent="0">
              <a:buFontTx/>
              <a:buNone/>
              <a:defRPr/>
            </a:pPr>
            <a:endParaRPr lang="en-GB" dirty="0"/>
          </a:p>
        </p:txBody>
      </p:sp>
      <p:pic>
        <p:nvPicPr>
          <p:cNvPr id="13316" name="Content Placeholder 7" descr="http://onpace.osu.edu/posts/images/Yerkes-Dodson%20Curve(1).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586288" y="1784350"/>
            <a:ext cx="4248150" cy="461645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4"/>
          <p:cNvSpPr>
            <a:spLocks noGrp="1"/>
          </p:cNvSpPr>
          <p:nvPr>
            <p:ph type="title"/>
          </p:nvPr>
        </p:nvSpPr>
        <p:spPr>
          <a:xfrm>
            <a:off x="411163" y="762000"/>
            <a:ext cx="8278812" cy="534988"/>
          </a:xfrm>
        </p:spPr>
        <p:txBody>
          <a:bodyPr/>
          <a:lstStyle/>
          <a:p>
            <a:r>
              <a:rPr lang="en-GB" altLang="en-US" dirty="0" smtClean="0">
                <a:ea typeface="ＭＳ Ｐゴシック" pitchFamily="34" charset="-128"/>
              </a:rPr>
              <a:t> Anxiety is NORMAL</a:t>
            </a:r>
          </a:p>
        </p:txBody>
      </p:sp>
      <p:pic>
        <p:nvPicPr>
          <p:cNvPr id="12291" name="Picture 5" descr="http://www.lovethispic.com/uploaded_images/19398-Adele-Quote.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970588" y="1738313"/>
            <a:ext cx="2719387" cy="2647950"/>
          </a:xfrm>
          <a:noFill/>
        </p:spPr>
      </p:pic>
      <p:pic>
        <p:nvPicPr>
          <p:cNvPr id="12292" name="Content Placeholder 4" descr="http://images6.fanpop.com/image/photos/32300000/quotes-johnny-depp-32348887-500-331.jpg"/>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5810250" y="4581525"/>
            <a:ext cx="2879725"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6" descr="http://images2.fanpop.com/images/photos/6200000/Barbra-Streisand-barbra-streisand-6211110-450-56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0425" y="3425825"/>
            <a:ext cx="1011238"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7" descr="http://www.wordsonimages.com/pics/277741-Sigmund+freud+quote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8300" y="4949825"/>
            <a:ext cx="2268538"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263525" y="1468438"/>
            <a:ext cx="5289550" cy="3416300"/>
          </a:xfrm>
          <a:prstGeom prst="rect">
            <a:avLst/>
          </a:prstGeom>
        </p:spPr>
        <p:txBody>
          <a:bodyPr>
            <a:spAutoFit/>
          </a:bodyPr>
          <a:lstStyle/>
          <a:p>
            <a:pPr>
              <a:defRPr/>
            </a:pPr>
            <a:r>
              <a:rPr lang="en-GB" dirty="0"/>
              <a:t>We all experience worry and anxiety at times.</a:t>
            </a:r>
          </a:p>
          <a:p>
            <a:pPr>
              <a:defRPr/>
            </a:pPr>
            <a:endParaRPr lang="en-GB" dirty="0"/>
          </a:p>
          <a:p>
            <a:pPr>
              <a:defRPr/>
            </a:pPr>
            <a:r>
              <a:rPr lang="en-GB" dirty="0"/>
              <a:t>It is completely normal to feel anxious when we experience something new for the first time. </a:t>
            </a:r>
          </a:p>
          <a:p>
            <a:pPr>
              <a:defRPr/>
            </a:pPr>
            <a:endParaRPr lang="en-GB" dirty="0"/>
          </a:p>
          <a:p>
            <a:pPr>
              <a:defRPr/>
            </a:pPr>
            <a:r>
              <a:rPr lang="en-GB" dirty="0"/>
              <a:t>Even famous people experience anxiety from time to time:</a:t>
            </a:r>
          </a:p>
          <a:p>
            <a:pPr>
              <a:defRPr/>
            </a:pPr>
            <a:endParaRPr lang="en-GB" dirty="0"/>
          </a:p>
          <a:p>
            <a:pPr marL="285750" indent="-285750">
              <a:buFont typeface="Arial" panose="020B0604020202020204" pitchFamily="34" charset="0"/>
              <a:buChar char="•"/>
              <a:defRPr/>
            </a:pPr>
            <a:r>
              <a:rPr lang="en-GB" altLang="en-US" dirty="0"/>
              <a:t>Sigmund Freud</a:t>
            </a:r>
          </a:p>
          <a:p>
            <a:pPr marL="285750" indent="-285750">
              <a:buFont typeface="Arial" panose="020B0604020202020204" pitchFamily="34" charset="0"/>
              <a:buChar char="•"/>
              <a:defRPr/>
            </a:pPr>
            <a:r>
              <a:rPr lang="en-GB" altLang="en-US" dirty="0"/>
              <a:t>Adele (singer)</a:t>
            </a:r>
          </a:p>
          <a:p>
            <a:pPr marL="285750" indent="-285750">
              <a:buFont typeface="Arial" panose="020B0604020202020204" pitchFamily="34" charset="0"/>
              <a:buChar char="•"/>
              <a:defRPr/>
            </a:pPr>
            <a:r>
              <a:rPr lang="en-GB" altLang="en-US" dirty="0"/>
              <a:t>Johnny Depp (actor)</a:t>
            </a:r>
          </a:p>
          <a:p>
            <a:pPr marL="285750" indent="-285750">
              <a:buFont typeface="Arial" panose="020B0604020202020204" pitchFamily="34" charset="0"/>
              <a:buChar char="•"/>
              <a:defRPr/>
            </a:pPr>
            <a:r>
              <a:rPr lang="en-GB" altLang="en-US" dirty="0"/>
              <a:t>Barbara Streisand (singer/actor)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6719" y="707028"/>
            <a:ext cx="8176170" cy="495300"/>
          </a:xfrm>
        </p:spPr>
        <p:txBody>
          <a:bodyPr/>
          <a:lstStyle/>
          <a:p>
            <a:r>
              <a:rPr lang="en-US" altLang="en-US" dirty="0" smtClean="0">
                <a:latin typeface="Arial" charset="0"/>
                <a:cs typeface="Arial" charset="0"/>
              </a:rPr>
              <a:t>So what is Normal worries ?</a:t>
            </a:r>
          </a:p>
        </p:txBody>
      </p:sp>
      <p:graphicFrame>
        <p:nvGraphicFramePr>
          <p:cNvPr id="99356" name="Group 28"/>
          <p:cNvGraphicFramePr>
            <a:graphicFrameLocks noGrp="1"/>
          </p:cNvGraphicFramePr>
          <p:nvPr>
            <p:ph type="tbl" idx="1"/>
          </p:nvPr>
        </p:nvGraphicFramePr>
        <p:xfrm>
          <a:off x="539750" y="1412875"/>
          <a:ext cx="7772400" cy="5029200"/>
        </p:xfrm>
        <a:graphic>
          <a:graphicData uri="http://schemas.openxmlformats.org/drawingml/2006/table">
            <a:tbl>
              <a:tblPr/>
              <a:tblGrid>
                <a:gridCol w="3886200"/>
                <a:gridCol w="3886200"/>
              </a:tblGrid>
              <a:tr h="685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accent1">
                              <a:lumMod val="50000"/>
                            </a:schemeClr>
                          </a:solidFill>
                          <a:effectLst/>
                          <a:latin typeface="Arial" charset="0"/>
                        </a:rPr>
                        <a:t>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dirty="0" smtClean="0">
                          <a:ln>
                            <a:noFill/>
                          </a:ln>
                          <a:solidFill>
                            <a:schemeClr val="accent1">
                              <a:lumMod val="50000"/>
                            </a:schemeClr>
                          </a:solidFill>
                          <a:effectLst/>
                          <a:latin typeface="Arial" charset="0"/>
                        </a:rPr>
                        <a:t>Normal Fear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Birth- 6 Months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Loud noises, loss of physical support, rapid position changes, rapidly approaching other objects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7-12 Months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Strangers, looming objects, unexpected objects or unfamiliar people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accent1">
                              <a:lumMod val="50000"/>
                            </a:schemeClr>
                          </a:solidFill>
                          <a:effectLst/>
                          <a:latin typeface="Arial" charset="0"/>
                        </a:rPr>
                        <a:t>1-5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Strangers, storms, animals, dark, separation from parents, objects, machines loud noises, the toilet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accent1">
                              <a:lumMod val="50000"/>
                            </a:schemeClr>
                          </a:solidFill>
                          <a:effectLst/>
                          <a:latin typeface="Arial" charset="0"/>
                        </a:rPr>
                        <a:t>6-12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Supernatural, bodily injury, disease, burglars, failure, criticism, punishment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accent1">
                              <a:lumMod val="50000"/>
                            </a:schemeClr>
                          </a:solidFill>
                          <a:effectLst/>
                          <a:latin typeface="Arial" charset="0"/>
                        </a:rPr>
                        <a:t>12-18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accent1">
                              <a:lumMod val="50000"/>
                            </a:schemeClr>
                          </a:solidFill>
                          <a:effectLst/>
                          <a:latin typeface="Arial" charset="0"/>
                        </a:rPr>
                        <a:t>Performance in school, peer scrutiny, appearance, performance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2262115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11163" y="720725"/>
            <a:ext cx="8278812" cy="530559"/>
          </a:xfrm>
        </p:spPr>
        <p:txBody>
          <a:bodyPr/>
          <a:lstStyle/>
          <a:p>
            <a:r>
              <a:rPr lang="en-GB" altLang="en-US" dirty="0" smtClean="0">
                <a:ea typeface="ＭＳ Ｐゴシック" pitchFamily="34" charset="-128"/>
              </a:rPr>
              <a:t>Where does Anxiety come from?</a:t>
            </a:r>
          </a:p>
        </p:txBody>
      </p:sp>
      <p:sp>
        <p:nvSpPr>
          <p:cNvPr id="14339" name="Content Placeholder 2"/>
          <p:cNvSpPr>
            <a:spLocks noGrp="1"/>
          </p:cNvSpPr>
          <p:nvPr>
            <p:ph idx="1"/>
          </p:nvPr>
        </p:nvSpPr>
        <p:spPr>
          <a:xfrm>
            <a:off x="420688" y="1482725"/>
            <a:ext cx="8280400" cy="4259263"/>
          </a:xfrm>
        </p:spPr>
        <p:txBody>
          <a:bodyPr/>
          <a:lstStyle/>
          <a:p>
            <a:pPr marL="0" indent="0">
              <a:buFontTx/>
              <a:buNone/>
            </a:pPr>
            <a:r>
              <a:rPr lang="en-GB" altLang="en-US" dirty="0" smtClean="0">
                <a:ea typeface="ＭＳ Ｐゴシック" pitchFamily="34" charset="-128"/>
              </a:rPr>
              <a:t>When our ancestors went out hunting for food they sometimes came across danger.</a:t>
            </a:r>
          </a:p>
          <a:p>
            <a:pPr marL="0" indent="0">
              <a:buFontTx/>
              <a:buNone/>
            </a:pPr>
            <a:endParaRPr lang="en-GB" altLang="en-US" dirty="0" smtClean="0">
              <a:ea typeface="ＭＳ Ｐゴシック" pitchFamily="34" charset="-128"/>
            </a:endParaRPr>
          </a:p>
          <a:p>
            <a:pPr marL="0" indent="0">
              <a:buFontTx/>
              <a:buNone/>
            </a:pPr>
            <a:r>
              <a:rPr lang="en-GB" altLang="en-US" dirty="0" smtClean="0">
                <a:ea typeface="ＭＳ Ｐゴシック" pitchFamily="34" charset="-128"/>
              </a:rPr>
              <a:t>The danger would trigger an internal worry alarm system in the brain called the </a:t>
            </a:r>
            <a:r>
              <a:rPr lang="en-GB" altLang="en-US" b="1" dirty="0" smtClean="0">
                <a:solidFill>
                  <a:srgbClr val="FF0000"/>
                </a:solidFill>
                <a:ea typeface="ＭＳ Ｐゴシック" pitchFamily="34" charset="-128"/>
              </a:rPr>
              <a:t>Fight or Flight </a:t>
            </a:r>
            <a:r>
              <a:rPr lang="en-GB" altLang="en-US" dirty="0" smtClean="0">
                <a:ea typeface="ＭＳ Ｐゴシック" pitchFamily="34" charset="-128"/>
              </a:rPr>
              <a:t>response which is a defence mechanism wired into our brains to get us out of danger and stay safe.</a:t>
            </a:r>
          </a:p>
          <a:p>
            <a:pPr marL="0" indent="0">
              <a:buFontTx/>
              <a:buNone/>
            </a:pPr>
            <a:endParaRPr lang="en-GB" altLang="en-US" dirty="0" smtClean="0">
              <a:ea typeface="ＭＳ Ｐゴシック" pitchFamily="34" charset="-128"/>
            </a:endParaRPr>
          </a:p>
          <a:p>
            <a:pPr marL="0" indent="0">
              <a:buFontTx/>
              <a:buNone/>
            </a:pPr>
            <a:endParaRPr lang="en-GB" altLang="en-US" dirty="0" smtClean="0">
              <a:ea typeface="ＭＳ Ｐゴシック" pitchFamily="34" charset="-128"/>
            </a:endParaRPr>
          </a:p>
        </p:txBody>
      </p:sp>
      <p:pic>
        <p:nvPicPr>
          <p:cNvPr id="14340" name="Content Placeholder 5" descr="http://healthboss.org/wp-content/uploads/2014/01/fight-flight400.gif"/>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011238" y="4586288"/>
            <a:ext cx="7356475"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11163" y="609600"/>
            <a:ext cx="8278812" cy="536620"/>
          </a:xfrm>
        </p:spPr>
        <p:txBody>
          <a:bodyPr/>
          <a:lstStyle/>
          <a:p>
            <a:r>
              <a:rPr lang="en-GB" altLang="en-US" dirty="0" smtClean="0">
                <a:ea typeface="ＭＳ Ｐゴシック" pitchFamily="34" charset="-128"/>
              </a:rPr>
              <a:t>Anxiety is a Survival Mechanism</a:t>
            </a:r>
          </a:p>
        </p:txBody>
      </p:sp>
      <p:sp>
        <p:nvSpPr>
          <p:cNvPr id="4" name="Content Placeholder 3"/>
          <p:cNvSpPr>
            <a:spLocks noGrp="1"/>
          </p:cNvSpPr>
          <p:nvPr>
            <p:ph sz="half" idx="1"/>
          </p:nvPr>
        </p:nvSpPr>
        <p:spPr>
          <a:xfrm>
            <a:off x="420688" y="1385888"/>
            <a:ext cx="4038600" cy="4945062"/>
          </a:xfrm>
        </p:spPr>
        <p:txBody>
          <a:bodyPr/>
          <a:lstStyle/>
          <a:p>
            <a:pPr>
              <a:defRPr/>
            </a:pPr>
            <a:r>
              <a:rPr lang="en-GB" dirty="0" smtClean="0"/>
              <a:t>Anxiety is a survival mechanism that still plays a role in modern times.</a:t>
            </a:r>
          </a:p>
          <a:p>
            <a:pPr marL="0" indent="0">
              <a:buFontTx/>
              <a:buNone/>
              <a:defRPr/>
            </a:pPr>
            <a:endParaRPr lang="en-GB" dirty="0" smtClean="0"/>
          </a:p>
          <a:p>
            <a:pPr>
              <a:defRPr/>
            </a:pPr>
            <a:r>
              <a:rPr lang="en-GB" dirty="0" smtClean="0"/>
              <a:t>This defence mechanism is a good thing. It is there to protect you.</a:t>
            </a:r>
          </a:p>
          <a:p>
            <a:pPr marL="0" indent="0">
              <a:buFontTx/>
              <a:buNone/>
              <a:defRPr/>
            </a:pPr>
            <a:endParaRPr lang="en-GB" dirty="0" smtClean="0"/>
          </a:p>
          <a:p>
            <a:pPr>
              <a:defRPr/>
            </a:pPr>
            <a:r>
              <a:rPr lang="en-GB" dirty="0" smtClean="0"/>
              <a:t>It can get us out of dangerous situations.</a:t>
            </a:r>
          </a:p>
          <a:p>
            <a:pPr marL="0" indent="0">
              <a:buFontTx/>
              <a:buNone/>
              <a:defRPr/>
            </a:pPr>
            <a:endParaRPr lang="en-GB" dirty="0" smtClean="0"/>
          </a:p>
          <a:p>
            <a:pPr>
              <a:defRPr/>
            </a:pPr>
            <a:r>
              <a:rPr lang="en-GB" dirty="0" smtClean="0"/>
              <a:t>It can give us a massive energy boost to help us escape or defend ourselves. </a:t>
            </a:r>
            <a:endParaRPr lang="en-GB" dirty="0"/>
          </a:p>
        </p:txBody>
      </p:sp>
      <p:sp>
        <p:nvSpPr>
          <p:cNvPr id="7" name="Cloud Callout 6"/>
          <p:cNvSpPr/>
          <p:nvPr/>
        </p:nvSpPr>
        <p:spPr>
          <a:xfrm>
            <a:off x="5111750" y="2160588"/>
            <a:ext cx="2909888" cy="1497012"/>
          </a:xfrm>
          <a:prstGeom prst="cloudCallou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pic>
        <p:nvPicPr>
          <p:cNvPr id="15365" name="Content Placeholder 5" descr="http://sytereitz.com/wp-content/uploads/2012/03/Armor.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1850" y="1619250"/>
            <a:ext cx="3933825" cy="4122738"/>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11163" y="539750"/>
            <a:ext cx="8278812" cy="606470"/>
          </a:xfrm>
        </p:spPr>
        <p:txBody>
          <a:bodyPr/>
          <a:lstStyle/>
          <a:p>
            <a:r>
              <a:rPr lang="en-GB" altLang="en-US" dirty="0" smtClean="0">
                <a:ea typeface="ＭＳ Ｐゴシック" pitchFamily="34" charset="-128"/>
              </a:rPr>
              <a:t>How Anxiety Works</a:t>
            </a:r>
          </a:p>
        </p:txBody>
      </p:sp>
      <p:sp>
        <p:nvSpPr>
          <p:cNvPr id="4" name="Content Placeholder 3"/>
          <p:cNvSpPr>
            <a:spLocks noGrp="1"/>
          </p:cNvSpPr>
          <p:nvPr>
            <p:ph sz="half" idx="1"/>
          </p:nvPr>
        </p:nvSpPr>
        <p:spPr>
          <a:xfrm>
            <a:off x="420688" y="1509713"/>
            <a:ext cx="4227512" cy="4835525"/>
          </a:xfrm>
        </p:spPr>
        <p:txBody>
          <a:bodyPr/>
          <a:lstStyle/>
          <a:p>
            <a:pPr marL="0" indent="0">
              <a:buNone/>
              <a:defRPr/>
            </a:pPr>
            <a:r>
              <a:rPr lang="en-GB" sz="1800" dirty="0" smtClean="0"/>
              <a:t>Your brain is made up of two main parts:</a:t>
            </a:r>
          </a:p>
          <a:p>
            <a:pPr marL="0" indent="0">
              <a:buFontTx/>
              <a:buNone/>
              <a:defRPr/>
            </a:pPr>
            <a:endParaRPr lang="en-GB" sz="1800" dirty="0" smtClean="0"/>
          </a:p>
          <a:p>
            <a:pPr>
              <a:defRPr/>
            </a:pPr>
            <a:r>
              <a:rPr lang="en-GB" sz="1800" dirty="0" smtClean="0"/>
              <a:t>Thinking brain (logical, rational, memory)</a:t>
            </a:r>
          </a:p>
          <a:p>
            <a:pPr>
              <a:defRPr/>
            </a:pPr>
            <a:r>
              <a:rPr lang="en-GB" sz="1800" dirty="0" smtClean="0"/>
              <a:t>Feeling brain (emotions)</a:t>
            </a:r>
          </a:p>
          <a:p>
            <a:pPr>
              <a:defRPr/>
            </a:pPr>
            <a:endParaRPr lang="en-GB" sz="1800" dirty="0"/>
          </a:p>
          <a:p>
            <a:pPr>
              <a:defRPr/>
            </a:pPr>
            <a:r>
              <a:rPr lang="en-GB" sz="1800" dirty="0" smtClean="0"/>
              <a:t>They normally work together to help you make sense of your world.</a:t>
            </a:r>
          </a:p>
          <a:p>
            <a:pPr>
              <a:defRPr/>
            </a:pPr>
            <a:r>
              <a:rPr lang="en-GB" sz="1800" dirty="0" smtClean="0"/>
              <a:t>When the worry alarm is triggered, the Emotional Brain hijacks the system and takes over making it very difficult to think straight. </a:t>
            </a:r>
          </a:p>
          <a:p>
            <a:pPr>
              <a:defRPr/>
            </a:pPr>
            <a:r>
              <a:rPr lang="en-GB" sz="1800" dirty="0" smtClean="0"/>
              <a:t>It makes you act instinctively without needing to think.</a:t>
            </a:r>
            <a:endParaRPr lang="en-GB" sz="1800" dirty="0"/>
          </a:p>
        </p:txBody>
      </p:sp>
      <p:sp>
        <p:nvSpPr>
          <p:cNvPr id="16388" name="Content Placeholder 7"/>
          <p:cNvSpPr>
            <a:spLocks noGrp="1"/>
          </p:cNvSpPr>
          <p:nvPr>
            <p:ph sz="half" idx="2"/>
          </p:nvPr>
        </p:nvSpPr>
        <p:spPr>
          <a:xfrm>
            <a:off x="4648200" y="1885950"/>
            <a:ext cx="4038600" cy="3856038"/>
          </a:xfrm>
        </p:spPr>
        <p:txBody>
          <a:bodyPr/>
          <a:lstStyle/>
          <a:p>
            <a:endParaRPr lang="en-US" altLang="en-US" smtClean="0">
              <a:ea typeface="ＭＳ Ｐゴシック" pitchFamily="34" charset="-128"/>
            </a:endParaRPr>
          </a:p>
        </p:txBody>
      </p:sp>
      <p:pic>
        <p:nvPicPr>
          <p:cNvPr id="16389" name="Picture 6" descr="https://iveronicawalsh.files.wordpress.com/2014/04/fofbraindia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619250"/>
            <a:ext cx="4230688" cy="426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11163" y="679450"/>
            <a:ext cx="8278812" cy="484188"/>
          </a:xfrm>
        </p:spPr>
        <p:txBody>
          <a:bodyPr/>
          <a:lstStyle/>
          <a:p>
            <a:r>
              <a:rPr lang="en-GB" altLang="en-US" smtClean="0">
                <a:ea typeface="ＭＳ Ｐゴシック" pitchFamily="34" charset="-128"/>
              </a:rPr>
              <a:t>What happens in your body</a:t>
            </a:r>
          </a:p>
        </p:txBody>
      </p:sp>
      <p:sp>
        <p:nvSpPr>
          <p:cNvPr id="17411" name="Content Placeholder 2"/>
          <p:cNvSpPr>
            <a:spLocks noGrp="1"/>
          </p:cNvSpPr>
          <p:nvPr>
            <p:ph sz="half" idx="1"/>
          </p:nvPr>
        </p:nvSpPr>
        <p:spPr>
          <a:xfrm>
            <a:off x="420688" y="1441450"/>
            <a:ext cx="4386262" cy="5014913"/>
          </a:xfrm>
        </p:spPr>
        <p:txBody>
          <a:bodyPr/>
          <a:lstStyle/>
          <a:p>
            <a:r>
              <a:rPr lang="en-GB" altLang="en-US" sz="1800" smtClean="0">
                <a:ea typeface="ＭＳ Ｐゴシック" pitchFamily="34" charset="-128"/>
              </a:rPr>
              <a:t>At the same time your brain sends out a signal to release chemicals called ‘neurochemicals’ into the body to move it into action to help you survive.</a:t>
            </a:r>
          </a:p>
          <a:p>
            <a:endParaRPr lang="en-GB" altLang="en-US" sz="1800" smtClean="0">
              <a:ea typeface="ＭＳ Ｐゴシック" pitchFamily="34" charset="-128"/>
            </a:endParaRPr>
          </a:p>
          <a:p>
            <a:r>
              <a:rPr lang="en-GB" altLang="en-US" sz="1800" smtClean="0">
                <a:ea typeface="ＭＳ Ｐゴシック" pitchFamily="34" charset="-128"/>
              </a:rPr>
              <a:t>Your breathing gets faster and your heart speeds up pumping blood away from the systems it does not need to use such as your stomach and bladder which will make you feel sick and need the toilet, to your muscles ready to defend you or help you escape.</a:t>
            </a:r>
          </a:p>
          <a:p>
            <a:endParaRPr lang="en-GB" altLang="en-US" sz="1800" smtClean="0">
              <a:ea typeface="ＭＳ Ｐゴシック" pitchFamily="34" charset="-128"/>
            </a:endParaRPr>
          </a:p>
          <a:p>
            <a:r>
              <a:rPr lang="en-GB" altLang="en-US" sz="1800" smtClean="0">
                <a:ea typeface="ＭＳ Ｐゴシック" pitchFamily="34" charset="-128"/>
              </a:rPr>
              <a:t>Then once the danger is over and you are safe the alarm system switches off. This can take up to 50 mins.</a:t>
            </a:r>
          </a:p>
        </p:txBody>
      </p:sp>
      <p:pic>
        <p:nvPicPr>
          <p:cNvPr id="17412" name="Content Placeholder 4" descr="http://coachcorbett.weebly.com/uploads/1/0/7/0/10701079/8289391_orig.p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18075" y="1163638"/>
            <a:ext cx="4046538" cy="54864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11163" y="636588"/>
            <a:ext cx="8278812" cy="982662"/>
          </a:xfrm>
        </p:spPr>
        <p:txBody>
          <a:bodyPr/>
          <a:lstStyle/>
          <a:p>
            <a:r>
              <a:rPr lang="en-GB" altLang="en-US" smtClean="0">
                <a:ea typeface="ＭＳ Ｐゴシック" pitchFamily="34" charset="-128"/>
              </a:rPr>
              <a:t>Sometimes things can go a bit wrong…..</a:t>
            </a:r>
          </a:p>
        </p:txBody>
      </p:sp>
      <p:sp>
        <p:nvSpPr>
          <p:cNvPr id="20483" name="Content Placeholder 2"/>
          <p:cNvSpPr>
            <a:spLocks noGrp="1"/>
          </p:cNvSpPr>
          <p:nvPr>
            <p:ph sz="half" idx="1"/>
          </p:nvPr>
        </p:nvSpPr>
        <p:spPr>
          <a:xfrm>
            <a:off x="249238" y="1316038"/>
            <a:ext cx="4600575" cy="5319712"/>
          </a:xfrm>
        </p:spPr>
        <p:txBody>
          <a:bodyPr/>
          <a:lstStyle/>
          <a:p>
            <a:r>
              <a:rPr lang="en-GB" altLang="en-US" smtClean="0">
                <a:ea typeface="ＭＳ Ｐゴシック" pitchFamily="34" charset="-128"/>
              </a:rPr>
              <a:t>The worry alarm system is there to protect us but sometimes we worry even when we are not in any immediate danger.</a:t>
            </a:r>
          </a:p>
          <a:p>
            <a:endParaRPr lang="en-GB" altLang="en-US" smtClean="0">
              <a:ea typeface="ＭＳ Ｐゴシック" pitchFamily="34" charset="-128"/>
            </a:endParaRPr>
          </a:p>
          <a:p>
            <a:r>
              <a:rPr lang="en-GB" altLang="en-US" smtClean="0">
                <a:ea typeface="ＭＳ Ｐゴシック" pitchFamily="34" charset="-128"/>
              </a:rPr>
              <a:t>Sometimes the alarm system is set off by thoughts about the future, ourselves or how we see the world around us.</a:t>
            </a:r>
          </a:p>
          <a:p>
            <a:endParaRPr lang="en-GB" altLang="en-US" smtClean="0">
              <a:ea typeface="ＭＳ Ｐゴシック" pitchFamily="34" charset="-128"/>
            </a:endParaRPr>
          </a:p>
          <a:p>
            <a:r>
              <a:rPr lang="en-GB" altLang="en-US" smtClean="0">
                <a:ea typeface="ＭＳ Ｐゴシック" pitchFamily="34" charset="-128"/>
              </a:rPr>
              <a:t>What starts off as a small worry can grow and grow until the brain becomes overwhelmed and switches on the worry alarm system which triggers the Fight or Flight response.</a:t>
            </a:r>
          </a:p>
        </p:txBody>
      </p:sp>
      <p:pic>
        <p:nvPicPr>
          <p:cNvPr id="20484" name="Content Placeholder 4" descr="Future Thinki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43488" y="2382838"/>
            <a:ext cx="3948112" cy="3241675"/>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11163" y="636588"/>
            <a:ext cx="8278812" cy="638175"/>
          </a:xfrm>
        </p:spPr>
        <p:txBody>
          <a:bodyPr/>
          <a:lstStyle/>
          <a:p>
            <a:r>
              <a:rPr lang="en-GB" altLang="en-US" dirty="0" smtClean="0">
                <a:ea typeface="ＭＳ Ｐゴシック" pitchFamily="34" charset="-128"/>
              </a:rPr>
              <a:t>False Alarms….</a:t>
            </a:r>
          </a:p>
        </p:txBody>
      </p:sp>
      <p:sp>
        <p:nvSpPr>
          <p:cNvPr id="3" name="Content Placeholder 2"/>
          <p:cNvSpPr>
            <a:spLocks noGrp="1"/>
          </p:cNvSpPr>
          <p:nvPr>
            <p:ph sz="half" idx="1"/>
          </p:nvPr>
        </p:nvSpPr>
        <p:spPr>
          <a:xfrm>
            <a:off x="420688" y="1427163"/>
            <a:ext cx="4038600" cy="4959350"/>
          </a:xfrm>
        </p:spPr>
        <p:txBody>
          <a:bodyPr/>
          <a:lstStyle/>
          <a:p>
            <a:pPr marL="0" indent="0">
              <a:buFontTx/>
              <a:buNone/>
              <a:defRPr/>
            </a:pPr>
            <a:r>
              <a:rPr lang="en-GB" dirty="0" smtClean="0"/>
              <a:t>The thing is if there is no actual danger to run away from there is nowhere for all those chemicals to go.</a:t>
            </a:r>
          </a:p>
          <a:p>
            <a:pPr>
              <a:defRPr/>
            </a:pPr>
            <a:endParaRPr lang="en-GB" dirty="0"/>
          </a:p>
          <a:p>
            <a:pPr marL="0" indent="0">
              <a:buFontTx/>
              <a:buNone/>
              <a:defRPr/>
            </a:pPr>
            <a:r>
              <a:rPr lang="en-GB" dirty="0" smtClean="0"/>
              <a:t>They can end up staying in your body and could make you feel</a:t>
            </a:r>
            <a:endParaRPr lang="en-GB" dirty="0"/>
          </a:p>
          <a:p>
            <a:pPr marL="0" indent="0" algn="ctr">
              <a:buFontTx/>
              <a:buNone/>
              <a:defRPr/>
            </a:pPr>
            <a:r>
              <a:rPr lang="en-GB" sz="4000" dirty="0" smtClean="0">
                <a:solidFill>
                  <a:srgbClr val="FF0000"/>
                </a:solidFill>
              </a:rPr>
              <a:t>ANXIOUS</a:t>
            </a:r>
          </a:p>
          <a:p>
            <a:pPr marL="0" indent="0">
              <a:buFontTx/>
              <a:buNone/>
              <a:defRPr/>
            </a:pPr>
            <a:endParaRPr lang="en-GB" dirty="0" smtClean="0"/>
          </a:p>
          <a:p>
            <a:pPr marL="0" indent="0">
              <a:buFontTx/>
              <a:buNone/>
              <a:defRPr/>
            </a:pPr>
            <a:r>
              <a:rPr lang="en-GB" dirty="0" smtClean="0"/>
              <a:t>The longer the emotion is allowed to last the stronger it gets and it can make you feel unwell.</a:t>
            </a:r>
            <a:endParaRPr lang="en-GB" dirty="0"/>
          </a:p>
        </p:txBody>
      </p:sp>
      <p:pic>
        <p:nvPicPr>
          <p:cNvPr id="22532" name="Content Placeholder 4" descr="http://www.anxietysymptomsdr.com/wp-content/uploads/2012/12/anxiety-symptoms-cartoon.p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24400" y="1427163"/>
            <a:ext cx="3783013" cy="4405312"/>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4"/>
          <p:cNvSpPr>
            <a:spLocks noGrp="1"/>
          </p:cNvSpPr>
          <p:nvPr>
            <p:ph type="title"/>
          </p:nvPr>
        </p:nvSpPr>
        <p:spPr>
          <a:xfrm>
            <a:off x="411163" y="609600"/>
            <a:ext cx="8278812" cy="527050"/>
          </a:xfrm>
        </p:spPr>
        <p:txBody>
          <a:bodyPr/>
          <a:lstStyle/>
          <a:p>
            <a:r>
              <a:rPr lang="en-GB" altLang="en-US" smtClean="0">
                <a:ea typeface="ＭＳ Ｐゴシック" pitchFamily="34" charset="-128"/>
              </a:rPr>
              <a:t>Factors that can contribute to Anxiety</a:t>
            </a:r>
          </a:p>
        </p:txBody>
      </p:sp>
      <p:sp>
        <p:nvSpPr>
          <p:cNvPr id="3" name="Content Placeholder 2"/>
          <p:cNvSpPr>
            <a:spLocks noGrp="1"/>
          </p:cNvSpPr>
          <p:nvPr>
            <p:ph sz="half" idx="1"/>
          </p:nvPr>
        </p:nvSpPr>
        <p:spPr>
          <a:xfrm>
            <a:off x="263525" y="1357313"/>
            <a:ext cx="4195763" cy="5133639"/>
          </a:xfrm>
        </p:spPr>
        <p:txBody>
          <a:bodyPr/>
          <a:lstStyle/>
          <a:p>
            <a:pPr marL="0" indent="0">
              <a:buFontTx/>
              <a:buNone/>
              <a:defRPr/>
            </a:pPr>
            <a:r>
              <a:rPr lang="en-GB" sz="1800" dirty="0" smtClean="0"/>
              <a:t>Sometimes we can experience false alarms when we think we are in danger, feel out of control or when our worry thoughts take us into the unknown future.</a:t>
            </a:r>
          </a:p>
          <a:p>
            <a:pPr marL="0" indent="0">
              <a:buFontTx/>
              <a:buNone/>
              <a:defRPr/>
            </a:pPr>
            <a:endParaRPr lang="en-GB" sz="1800" dirty="0" smtClean="0"/>
          </a:p>
          <a:p>
            <a:pPr marL="0" indent="0">
              <a:buFontTx/>
              <a:buNone/>
              <a:defRPr/>
            </a:pPr>
            <a:r>
              <a:rPr lang="en-GB" sz="1800" dirty="0" smtClean="0"/>
              <a:t>We can also experience anxiety as a result of:</a:t>
            </a:r>
          </a:p>
          <a:p>
            <a:pPr marL="0" indent="0">
              <a:buFontTx/>
              <a:buNone/>
              <a:defRPr/>
            </a:pPr>
            <a:endParaRPr lang="en-GB" sz="1800" dirty="0" smtClean="0"/>
          </a:p>
          <a:p>
            <a:pPr>
              <a:defRPr/>
            </a:pPr>
            <a:r>
              <a:rPr lang="en-GB" sz="1800" dirty="0" smtClean="0"/>
              <a:t>changes in our brain chemistry </a:t>
            </a:r>
          </a:p>
          <a:p>
            <a:pPr>
              <a:defRPr/>
            </a:pPr>
            <a:r>
              <a:rPr lang="en-GB" sz="1800" dirty="0" smtClean="0"/>
              <a:t>how our brains are wired genetically </a:t>
            </a:r>
          </a:p>
          <a:p>
            <a:pPr>
              <a:defRPr/>
            </a:pPr>
            <a:r>
              <a:rPr lang="en-GB" sz="1800" dirty="0" smtClean="0"/>
              <a:t>as a result of what is going on in our environment</a:t>
            </a:r>
          </a:p>
          <a:p>
            <a:pPr marL="0" indent="0">
              <a:buFontTx/>
              <a:buNone/>
              <a:defRPr/>
            </a:pPr>
            <a:endParaRPr lang="en-GB" sz="1800" dirty="0" smtClean="0"/>
          </a:p>
          <a:p>
            <a:pPr>
              <a:defRPr/>
            </a:pPr>
            <a:endParaRPr lang="en-GB" sz="1800" dirty="0" smtClean="0"/>
          </a:p>
          <a:p>
            <a:pPr>
              <a:defRPr/>
            </a:pPr>
            <a:endParaRPr lang="en-GB" dirty="0"/>
          </a:p>
        </p:txBody>
      </p:sp>
      <p:sp>
        <p:nvSpPr>
          <p:cNvPr id="24580" name="Content Placeholder 1"/>
          <p:cNvSpPr>
            <a:spLocks noGrp="1"/>
          </p:cNvSpPr>
          <p:nvPr>
            <p:ph sz="half" idx="2"/>
          </p:nvPr>
        </p:nvSpPr>
        <p:spPr>
          <a:xfrm>
            <a:off x="4648200" y="1885950"/>
            <a:ext cx="4038600" cy="3856038"/>
          </a:xfrm>
        </p:spPr>
        <p:txBody>
          <a:bodyPr/>
          <a:lstStyle/>
          <a:p>
            <a:pPr marL="0" indent="0">
              <a:buFontTx/>
              <a:buNone/>
            </a:pPr>
            <a:endParaRPr lang="en-US" altLang="en-US" smtClean="0">
              <a:ea typeface="ＭＳ Ｐゴシック" pitchFamily="34" charset="-128"/>
            </a:endParaRPr>
          </a:p>
        </p:txBody>
      </p:sp>
      <p:pic>
        <p:nvPicPr>
          <p:cNvPr id="24581" name="Content Placeholder 6" descr="http://jp1.r0tt.com/l_dd03aa90-68c9-11e1-842d-5751cf600001.jpg"/>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885950"/>
            <a:ext cx="424656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11163" y="568325"/>
            <a:ext cx="8278812" cy="609600"/>
          </a:xfrm>
        </p:spPr>
        <p:txBody>
          <a:bodyPr/>
          <a:lstStyle/>
          <a:p>
            <a:r>
              <a:rPr lang="en-US" altLang="en-US" smtClean="0">
                <a:ea typeface="ＭＳ Ｐゴシック" pitchFamily="34" charset="-128"/>
              </a:rPr>
              <a:t>Anxiety Disorders</a:t>
            </a:r>
          </a:p>
        </p:txBody>
      </p:sp>
      <p:sp>
        <p:nvSpPr>
          <p:cNvPr id="25603" name="Content Placeholder 2"/>
          <p:cNvSpPr>
            <a:spLocks noGrp="1"/>
          </p:cNvSpPr>
          <p:nvPr>
            <p:ph sz="half" idx="1"/>
          </p:nvPr>
        </p:nvSpPr>
        <p:spPr>
          <a:xfrm>
            <a:off x="420688" y="1468438"/>
            <a:ext cx="4456112" cy="4973637"/>
          </a:xfrm>
        </p:spPr>
        <p:txBody>
          <a:bodyPr/>
          <a:lstStyle/>
          <a:p>
            <a:r>
              <a:rPr lang="en-GB" altLang="en-US" dirty="0" smtClean="0">
                <a:ea typeface="ＭＳ Ｐゴシック" pitchFamily="34" charset="-128"/>
              </a:rPr>
              <a:t>Anxiety can become a problem when it allowed to go on for a long time and it stops us living and stops us doing the things we enjoy.</a:t>
            </a:r>
          </a:p>
          <a:p>
            <a:r>
              <a:rPr lang="en-GB" altLang="en-US" dirty="0" smtClean="0">
                <a:ea typeface="ＭＳ Ｐゴシック" pitchFamily="34" charset="-128"/>
              </a:rPr>
              <a:t>As many as </a:t>
            </a:r>
            <a:r>
              <a:rPr lang="en-GB" altLang="en-US" dirty="0" smtClean="0">
                <a:solidFill>
                  <a:srgbClr val="FF0000"/>
                </a:solidFill>
                <a:ea typeface="ＭＳ Ｐゴシック" pitchFamily="34" charset="-128"/>
              </a:rPr>
              <a:t>1 in 6 </a:t>
            </a:r>
            <a:r>
              <a:rPr lang="en-GB" altLang="en-US" dirty="0" smtClean="0">
                <a:ea typeface="ＭＳ Ｐゴシック" pitchFamily="34" charset="-128"/>
              </a:rPr>
              <a:t>young people will experience an anxiety problem at some point</a:t>
            </a:r>
            <a:r>
              <a:rPr lang="en-GB" altLang="en-US" dirty="0">
                <a:ea typeface="ＭＳ Ｐゴシック" pitchFamily="34" charset="-128"/>
              </a:rPr>
              <a:t> </a:t>
            </a:r>
            <a:r>
              <a:rPr lang="en-GB" altLang="en-US" dirty="0" smtClean="0">
                <a:ea typeface="ＭＳ Ｐゴシック" pitchFamily="34" charset="-128"/>
              </a:rPr>
              <a:t>and fewer will be diagnosed with anxiety disorders.</a:t>
            </a:r>
          </a:p>
          <a:p>
            <a:r>
              <a:rPr lang="en-GB" altLang="en-US" dirty="0" smtClean="0">
                <a:ea typeface="ＭＳ Ｐゴシック" pitchFamily="34" charset="-128"/>
              </a:rPr>
              <a:t>Anxiety problems can make it difficult to concentrate in school, to remember information, to stay focused, to sit still, to bounce back from challenges, to socialise, to eat and to sleep.</a:t>
            </a:r>
          </a:p>
        </p:txBody>
      </p:sp>
      <p:pic>
        <p:nvPicPr>
          <p:cNvPr id="25604" name="Picture 5" descr="C:\Documents and Settings\Jayne Thomis\Local Settings\Temporary Internet Files\Content.IE5\HZWUZL2C\MP900430489[1].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78413" y="1773238"/>
            <a:ext cx="3629025" cy="3630612"/>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1163" y="737937"/>
            <a:ext cx="8278812" cy="577515"/>
          </a:xfrm>
        </p:spPr>
        <p:txBody>
          <a:bodyPr/>
          <a:lstStyle/>
          <a:p>
            <a:r>
              <a:rPr lang="en-US" altLang="en-US" sz="2400" dirty="0" smtClean="0">
                <a:ea typeface="ＭＳ Ｐゴシック" pitchFamily="34" charset="-128"/>
              </a:rPr>
              <a:t>Cognitive </a:t>
            </a:r>
            <a:r>
              <a:rPr lang="en-US" altLang="en-US" sz="2400" dirty="0" err="1" smtClean="0">
                <a:ea typeface="ＭＳ Ｐゴシック" pitchFamily="34" charset="-128"/>
              </a:rPr>
              <a:t>Behavioural</a:t>
            </a:r>
            <a:r>
              <a:rPr lang="en-US" altLang="en-US" sz="2400" dirty="0" smtClean="0">
                <a:ea typeface="ＭＳ Ｐゴシック" pitchFamily="34" charset="-128"/>
              </a:rPr>
              <a:t> Therapy (CBT) Model of </a:t>
            </a:r>
            <a:r>
              <a:rPr lang="en-US" altLang="en-US" sz="2400" dirty="0" err="1" smtClean="0">
                <a:ea typeface="ＭＳ Ｐゴシック" pitchFamily="34" charset="-128"/>
              </a:rPr>
              <a:t>of</a:t>
            </a:r>
            <a:r>
              <a:rPr lang="en-US" altLang="en-US" sz="2400" dirty="0" smtClean="0">
                <a:ea typeface="ＭＳ Ｐゴシック" pitchFamily="34" charset="-128"/>
              </a:rPr>
              <a:t> Anxiety</a:t>
            </a:r>
          </a:p>
        </p:txBody>
      </p:sp>
      <p:pic>
        <p:nvPicPr>
          <p:cNvPr id="29699"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11163" y="1620253"/>
            <a:ext cx="7707312" cy="4957010"/>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11163" y="539750"/>
            <a:ext cx="8278812" cy="638175"/>
          </a:xfrm>
        </p:spPr>
        <p:txBody>
          <a:bodyPr/>
          <a:lstStyle/>
          <a:p>
            <a:r>
              <a:rPr lang="en-GB" altLang="en-US" smtClean="0">
                <a:ea typeface="ＭＳ Ｐゴシック" pitchFamily="34" charset="-128"/>
              </a:rPr>
              <a:t>Learning to listen to our bodies</a:t>
            </a:r>
          </a:p>
        </p:txBody>
      </p:sp>
      <p:sp>
        <p:nvSpPr>
          <p:cNvPr id="20483" name="Content Placeholder 2"/>
          <p:cNvSpPr>
            <a:spLocks noGrp="1"/>
          </p:cNvSpPr>
          <p:nvPr>
            <p:ph sz="half" idx="1"/>
          </p:nvPr>
        </p:nvSpPr>
        <p:spPr>
          <a:xfrm>
            <a:off x="265113" y="1371600"/>
            <a:ext cx="4194175" cy="4764088"/>
          </a:xfrm>
        </p:spPr>
        <p:txBody>
          <a:bodyPr/>
          <a:lstStyle/>
          <a:p>
            <a:pPr marL="0" indent="0">
              <a:buFontTx/>
              <a:buNone/>
              <a:defRPr/>
            </a:pPr>
            <a:r>
              <a:rPr lang="en-GB" altLang="en-US" dirty="0" smtClean="0">
                <a:ea typeface="ＭＳ Ｐゴシック" pitchFamily="34" charset="-128"/>
              </a:rPr>
              <a:t>Our bodies react in exactly the same way whether there is an actual danger/threat or if the worry comes from our thoughts.</a:t>
            </a:r>
          </a:p>
          <a:p>
            <a:pPr marL="0" indent="0">
              <a:buFontTx/>
              <a:buNone/>
              <a:defRPr/>
            </a:pPr>
            <a:r>
              <a:rPr lang="en-GB" altLang="en-US" dirty="0" smtClean="0">
                <a:ea typeface="ＭＳ Ｐゴシック" pitchFamily="34" charset="-128"/>
              </a:rPr>
              <a:t>Recognising the warning signs that our bodies give us can help us in taking the first steps to switch off the worry alarm.</a:t>
            </a:r>
          </a:p>
          <a:p>
            <a:pPr marL="0" indent="0">
              <a:buFontTx/>
              <a:buNone/>
              <a:defRPr/>
            </a:pPr>
            <a:endParaRPr lang="en-GB" altLang="en-US" dirty="0" smtClean="0">
              <a:ea typeface="ＭＳ Ｐゴシック" pitchFamily="34" charset="-128"/>
            </a:endParaRPr>
          </a:p>
          <a:p>
            <a:pPr>
              <a:buFont typeface="Arial" panose="020B0604020202020204" pitchFamily="34" charset="0"/>
              <a:buChar char="•"/>
              <a:defRPr/>
            </a:pPr>
            <a:endParaRPr lang="en-GB" altLang="en-US" dirty="0" smtClean="0">
              <a:solidFill>
                <a:srgbClr val="FF0000"/>
              </a:solidFill>
              <a:ea typeface="ＭＳ Ｐゴシック" pitchFamily="34" charset="-128"/>
            </a:endParaRPr>
          </a:p>
          <a:p>
            <a:pPr>
              <a:buFont typeface="Arial" panose="020B0604020202020204" pitchFamily="34" charset="0"/>
              <a:buChar char="•"/>
              <a:defRPr/>
            </a:pPr>
            <a:r>
              <a:rPr lang="en-GB" altLang="en-US" dirty="0" smtClean="0">
                <a:solidFill>
                  <a:srgbClr val="FF0000"/>
                </a:solidFill>
                <a:ea typeface="ＭＳ Ｐゴシック" pitchFamily="34" charset="-128"/>
              </a:rPr>
              <a:t>Think back to the last time you felt anxious, can you recall where you felt the emotion in your body?</a:t>
            </a:r>
          </a:p>
          <a:p>
            <a:pPr>
              <a:buFont typeface="Arial" panose="020B0604020202020204" pitchFamily="34" charset="0"/>
              <a:buChar char="•"/>
              <a:defRPr/>
            </a:pPr>
            <a:endParaRPr lang="en-GB" altLang="en-US" dirty="0">
              <a:solidFill>
                <a:srgbClr val="FF0000"/>
              </a:solidFill>
              <a:ea typeface="ＭＳ Ｐゴシック" pitchFamily="34" charset="-128"/>
            </a:endParaRPr>
          </a:p>
          <a:p>
            <a:pPr marL="0" indent="0">
              <a:buFontTx/>
              <a:buNone/>
              <a:defRPr/>
            </a:pPr>
            <a:endParaRPr lang="en-GB" altLang="en-US" dirty="0" smtClean="0">
              <a:solidFill>
                <a:srgbClr val="FF0000"/>
              </a:solidFill>
              <a:ea typeface="ＭＳ Ｐゴシック" pitchFamily="34" charset="-128"/>
            </a:endParaRPr>
          </a:p>
          <a:p>
            <a:pPr marL="0" indent="0">
              <a:buFontTx/>
              <a:buNone/>
              <a:defRPr/>
            </a:pPr>
            <a:endParaRPr lang="en-GB" altLang="en-US" dirty="0" smtClean="0">
              <a:ea typeface="ＭＳ Ｐゴシック" pitchFamily="34" charset="-128"/>
            </a:endParaRPr>
          </a:p>
          <a:p>
            <a:pPr marL="0" indent="0">
              <a:buFontTx/>
              <a:buNone/>
              <a:defRPr/>
            </a:pPr>
            <a:endParaRPr lang="en-GB" altLang="en-US" dirty="0" smtClean="0">
              <a:ea typeface="ＭＳ Ｐゴシック" pitchFamily="34" charset="-128"/>
            </a:endParaRPr>
          </a:p>
          <a:p>
            <a:pPr marL="0" indent="0">
              <a:buFontTx/>
              <a:buNone/>
              <a:defRPr/>
            </a:pPr>
            <a:endParaRPr lang="en-GB" altLang="en-US" dirty="0" smtClean="0">
              <a:ea typeface="ＭＳ Ｐゴシック" pitchFamily="34" charset="-128"/>
            </a:endParaRPr>
          </a:p>
        </p:txBody>
      </p:sp>
      <p:pic>
        <p:nvPicPr>
          <p:cNvPr id="23556" name="Content Placeholder 6" descr="http://3.bp.blogspot.com/-qkTjafJi1kY/To8QNZqZfjI/AAAAAAAAAIU/FyAzNeNVdu8/s1600/Outline-body.p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331854" y="1371600"/>
            <a:ext cx="3358121" cy="5043488"/>
          </a:xfrm>
        </p:spPr>
      </p:pic>
      <p:pic>
        <p:nvPicPr>
          <p:cNvPr id="23557" name="Picture 5" descr="http://thumbs.gograph.com/gg588153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5681" y="3627437"/>
            <a:ext cx="1049338"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20688" y="636588"/>
            <a:ext cx="8278812" cy="527050"/>
          </a:xfrm>
        </p:spPr>
        <p:txBody>
          <a:bodyPr/>
          <a:lstStyle/>
          <a:p>
            <a:r>
              <a:rPr lang="en-GB" altLang="en-US" smtClean="0">
                <a:ea typeface="ＭＳ Ｐゴシック" pitchFamily="34" charset="-128"/>
              </a:rPr>
              <a:t>What triggers your worry alarm?</a:t>
            </a:r>
          </a:p>
        </p:txBody>
      </p:sp>
      <p:sp>
        <p:nvSpPr>
          <p:cNvPr id="3" name="Content Placeholder 2"/>
          <p:cNvSpPr>
            <a:spLocks noGrp="1"/>
          </p:cNvSpPr>
          <p:nvPr>
            <p:ph sz="half" idx="1"/>
          </p:nvPr>
        </p:nvSpPr>
        <p:spPr>
          <a:xfrm>
            <a:off x="420688" y="1717675"/>
            <a:ext cx="4038600" cy="4252913"/>
          </a:xfrm>
        </p:spPr>
        <p:txBody>
          <a:bodyPr/>
          <a:lstStyle/>
          <a:p>
            <a:pPr indent="-274320" eaLnBrk="1" fontAlgn="auto" hangingPunct="1">
              <a:spcAft>
                <a:spcPts val="0"/>
              </a:spcAft>
              <a:defRPr/>
            </a:pPr>
            <a:r>
              <a:rPr lang="en-GB" altLang="en-US" dirty="0"/>
              <a:t>Think back to the last time you felt </a:t>
            </a:r>
            <a:r>
              <a:rPr lang="en-GB" altLang="en-US" dirty="0" smtClean="0"/>
              <a:t>worried. </a:t>
            </a:r>
            <a:endParaRPr lang="en-GB" altLang="en-US" dirty="0"/>
          </a:p>
          <a:p>
            <a:pPr marL="68580" indent="0" eaLnBrk="1" fontAlgn="auto" hangingPunct="1">
              <a:spcAft>
                <a:spcPts val="0"/>
              </a:spcAft>
              <a:buFont typeface="Wingdings 2" pitchFamily="18" charset="2"/>
              <a:buNone/>
              <a:defRPr/>
            </a:pPr>
            <a:endParaRPr lang="en-GB" altLang="en-US" dirty="0"/>
          </a:p>
          <a:p>
            <a:pPr indent="-274320" eaLnBrk="1" fontAlgn="auto" hangingPunct="1">
              <a:spcAft>
                <a:spcPts val="0"/>
              </a:spcAft>
              <a:defRPr/>
            </a:pPr>
            <a:r>
              <a:rPr lang="en-GB" altLang="en-US" dirty="0">
                <a:solidFill>
                  <a:srgbClr val="FF0000"/>
                </a:solidFill>
              </a:rPr>
              <a:t>What made you feel anxious, worried, scared and/or frightened?</a:t>
            </a:r>
          </a:p>
          <a:p>
            <a:pPr indent="-274320" eaLnBrk="1" fontAlgn="auto" hangingPunct="1">
              <a:spcAft>
                <a:spcPts val="0"/>
              </a:spcAft>
              <a:defRPr/>
            </a:pPr>
            <a:endParaRPr lang="en-GB" altLang="en-US" dirty="0">
              <a:solidFill>
                <a:srgbClr val="FF0000"/>
              </a:solidFill>
            </a:endParaRPr>
          </a:p>
          <a:p>
            <a:pPr indent="-274320" eaLnBrk="1" fontAlgn="auto" hangingPunct="1">
              <a:spcAft>
                <a:spcPts val="0"/>
              </a:spcAft>
              <a:defRPr/>
            </a:pPr>
            <a:r>
              <a:rPr lang="en-GB" altLang="en-US" dirty="0">
                <a:solidFill>
                  <a:srgbClr val="FF0000"/>
                </a:solidFill>
              </a:rPr>
              <a:t>Was it one big thing or lots and lots of little things</a:t>
            </a:r>
            <a:r>
              <a:rPr lang="en-GB" altLang="en-US" dirty="0" smtClean="0">
                <a:solidFill>
                  <a:srgbClr val="FF0000"/>
                </a:solidFill>
              </a:rPr>
              <a:t>?</a:t>
            </a:r>
          </a:p>
          <a:p>
            <a:pPr indent="-274320" eaLnBrk="1" fontAlgn="auto" hangingPunct="1">
              <a:spcAft>
                <a:spcPts val="0"/>
              </a:spcAft>
              <a:defRPr/>
            </a:pPr>
            <a:endParaRPr lang="en-GB" altLang="en-US" dirty="0">
              <a:solidFill>
                <a:srgbClr val="FF0000"/>
              </a:solidFill>
            </a:endParaRPr>
          </a:p>
          <a:p>
            <a:pPr indent="-274320" eaLnBrk="1" fontAlgn="auto" hangingPunct="1">
              <a:spcAft>
                <a:spcPts val="0"/>
              </a:spcAft>
              <a:defRPr/>
            </a:pPr>
            <a:r>
              <a:rPr lang="en-GB" altLang="en-US" dirty="0" smtClean="0">
                <a:solidFill>
                  <a:srgbClr val="FF0000"/>
                </a:solidFill>
              </a:rPr>
              <a:t>What sorts of things does your child worry about?</a:t>
            </a:r>
            <a:endParaRPr lang="en-GB" altLang="en-US" dirty="0">
              <a:solidFill>
                <a:srgbClr val="FF0000"/>
              </a:solidFill>
            </a:endParaRPr>
          </a:p>
          <a:p>
            <a:pPr marL="0" indent="0">
              <a:buFontTx/>
              <a:buNone/>
              <a:defRPr/>
            </a:pPr>
            <a:endParaRPr lang="en-GB" dirty="0"/>
          </a:p>
        </p:txBody>
      </p:sp>
      <p:pic>
        <p:nvPicPr>
          <p:cNvPr id="18436" name="Content Placeholder 5" descr="http://www.worldwithoutend.info/wwe321wp/wp-content/uploads/2014/03/disorder_generalized.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172075" y="2290763"/>
            <a:ext cx="2990850" cy="3048000"/>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4"/>
          <p:cNvSpPr>
            <a:spLocks noGrp="1"/>
          </p:cNvSpPr>
          <p:nvPr>
            <p:ph type="title"/>
          </p:nvPr>
        </p:nvSpPr>
        <p:spPr>
          <a:xfrm>
            <a:off x="411163" y="677863"/>
            <a:ext cx="8278812" cy="457200"/>
          </a:xfrm>
        </p:spPr>
        <p:txBody>
          <a:bodyPr/>
          <a:lstStyle/>
          <a:p>
            <a:r>
              <a:rPr lang="en-GB" altLang="en-US" smtClean="0">
                <a:ea typeface="ＭＳ Ｐゴシック" pitchFamily="34" charset="-128"/>
              </a:rPr>
              <a:t>Common triggers for anxiety for ASD children</a:t>
            </a:r>
          </a:p>
        </p:txBody>
      </p:sp>
      <p:sp>
        <p:nvSpPr>
          <p:cNvPr id="3" name="Content Placeholder 2"/>
          <p:cNvSpPr>
            <a:spLocks noGrp="1"/>
          </p:cNvSpPr>
          <p:nvPr>
            <p:ph idx="1"/>
          </p:nvPr>
        </p:nvSpPr>
        <p:spPr>
          <a:xfrm>
            <a:off x="420688" y="1430338"/>
            <a:ext cx="8280400" cy="4660900"/>
          </a:xfrm>
        </p:spPr>
        <p:txBody>
          <a:bodyPr/>
          <a:lstStyle/>
          <a:p>
            <a:pPr marL="0" indent="0">
              <a:buFontTx/>
              <a:buNone/>
              <a:defRPr/>
            </a:pPr>
            <a:r>
              <a:rPr lang="en-GB" sz="1800" dirty="0" smtClean="0"/>
              <a:t>Children may not have the words to tell you what they are worried about. You may have to investigate and find out for them:</a:t>
            </a:r>
          </a:p>
          <a:p>
            <a:pPr marL="0" indent="0">
              <a:buFontTx/>
              <a:buNone/>
              <a:defRPr/>
            </a:pPr>
            <a:endParaRPr lang="en-GB" sz="1800" dirty="0" smtClean="0"/>
          </a:p>
          <a:p>
            <a:pPr>
              <a:buFont typeface="Arial" panose="020B0604020202020204" pitchFamily="34" charset="0"/>
              <a:buChar char="•"/>
              <a:defRPr/>
            </a:pPr>
            <a:r>
              <a:rPr lang="en-GB" sz="1800" b="1" dirty="0">
                <a:solidFill>
                  <a:srgbClr val="FF0000"/>
                </a:solidFill>
              </a:rPr>
              <a:t>c</a:t>
            </a:r>
            <a:r>
              <a:rPr lang="en-GB" sz="1800" b="1" dirty="0" smtClean="0">
                <a:solidFill>
                  <a:srgbClr val="FF0000"/>
                </a:solidFill>
              </a:rPr>
              <a:t>hanges </a:t>
            </a:r>
            <a:r>
              <a:rPr lang="en-GB" sz="1800" b="1" dirty="0">
                <a:solidFill>
                  <a:srgbClr val="FF0000"/>
                </a:solidFill>
              </a:rPr>
              <a:t>in routine </a:t>
            </a:r>
            <a:r>
              <a:rPr lang="en-GB" sz="1800" dirty="0"/>
              <a:t>– for example, when a weekly piano lesson gets cancelled because the teacher is sick</a:t>
            </a:r>
          </a:p>
          <a:p>
            <a:pPr>
              <a:buFont typeface="Arial" panose="020B0604020202020204" pitchFamily="34" charset="0"/>
              <a:buChar char="•"/>
              <a:defRPr/>
            </a:pPr>
            <a:r>
              <a:rPr lang="en-GB" sz="1800" b="1" dirty="0">
                <a:solidFill>
                  <a:srgbClr val="FF0000"/>
                </a:solidFill>
              </a:rPr>
              <a:t>changes in environment </a:t>
            </a:r>
            <a:r>
              <a:rPr lang="en-GB" sz="1800" dirty="0"/>
              <a:t>– for example, when some furniture gets moved, there’s new play equipment at the local park, or you move house</a:t>
            </a:r>
          </a:p>
          <a:p>
            <a:pPr>
              <a:buFont typeface="Arial" panose="020B0604020202020204" pitchFamily="34" charset="0"/>
              <a:buChar char="•"/>
              <a:defRPr/>
            </a:pPr>
            <a:r>
              <a:rPr lang="en-GB" sz="1800" b="1" dirty="0">
                <a:solidFill>
                  <a:srgbClr val="FF0000"/>
                </a:solidFill>
              </a:rPr>
              <a:t>unfamiliar social situations</a:t>
            </a:r>
          </a:p>
          <a:p>
            <a:pPr>
              <a:buFont typeface="Arial" panose="020B0604020202020204" pitchFamily="34" charset="0"/>
              <a:buChar char="•"/>
              <a:defRPr/>
            </a:pPr>
            <a:r>
              <a:rPr lang="en-GB" sz="1800" b="1" dirty="0">
                <a:solidFill>
                  <a:srgbClr val="FF0000"/>
                </a:solidFill>
              </a:rPr>
              <a:t>sensory </a:t>
            </a:r>
            <a:r>
              <a:rPr lang="en-GB" sz="1800" b="1" dirty="0" smtClean="0">
                <a:solidFill>
                  <a:srgbClr val="FF0000"/>
                </a:solidFill>
              </a:rPr>
              <a:t>sensitivities</a:t>
            </a:r>
            <a:r>
              <a:rPr lang="en-GB" sz="1800" dirty="0" smtClean="0"/>
              <a:t>– </a:t>
            </a:r>
            <a:r>
              <a:rPr lang="en-GB" sz="1800" dirty="0"/>
              <a:t>children with ASD might be scared by certain noises or be sensitive to bright lights, specific flavours or food textures</a:t>
            </a:r>
          </a:p>
          <a:p>
            <a:pPr>
              <a:buFont typeface="Arial" panose="020B0604020202020204" pitchFamily="34" charset="0"/>
              <a:buChar char="•"/>
              <a:defRPr/>
            </a:pPr>
            <a:r>
              <a:rPr lang="en-GB" sz="1800" b="1" dirty="0">
                <a:solidFill>
                  <a:srgbClr val="FF0000"/>
                </a:solidFill>
              </a:rPr>
              <a:t>fear of a particular situation, activity or object </a:t>
            </a:r>
            <a:r>
              <a:rPr lang="en-GB" sz="1800" dirty="0"/>
              <a:t>– for example, sleeping in their own bed, going to the toilet, balloons or vacuum cleaners. </a:t>
            </a:r>
          </a:p>
          <a:p>
            <a:pPr marL="0" indent="0">
              <a:buFontTx/>
              <a:buNone/>
              <a:defRPr/>
            </a:pPr>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20688" y="636588"/>
            <a:ext cx="8278812" cy="623887"/>
          </a:xfrm>
        </p:spPr>
        <p:txBody>
          <a:bodyPr/>
          <a:lstStyle/>
          <a:p>
            <a:r>
              <a:rPr lang="en-GB" altLang="en-US" dirty="0" smtClean="0">
                <a:ea typeface="ＭＳ Ｐゴシック" pitchFamily="34" charset="-128"/>
              </a:rPr>
              <a:t>Some common worry thoughts: what if I……</a:t>
            </a:r>
          </a:p>
        </p:txBody>
      </p:sp>
      <p:sp>
        <p:nvSpPr>
          <p:cNvPr id="3" name="Content Placeholder 2"/>
          <p:cNvSpPr>
            <a:spLocks noGrp="1"/>
          </p:cNvSpPr>
          <p:nvPr>
            <p:ph sz="half" idx="1"/>
          </p:nvPr>
        </p:nvSpPr>
        <p:spPr>
          <a:xfrm>
            <a:off x="277813" y="1385888"/>
            <a:ext cx="4370387" cy="5346700"/>
          </a:xfrm>
        </p:spPr>
        <p:txBody>
          <a:bodyPr/>
          <a:lstStyle/>
          <a:p>
            <a:pPr indent="-274320" eaLnBrk="1" fontAlgn="auto" hangingPunct="1">
              <a:spcAft>
                <a:spcPts val="0"/>
              </a:spcAft>
              <a:defRPr/>
            </a:pPr>
            <a:r>
              <a:rPr lang="en-GB" sz="1800" dirty="0"/>
              <a:t>Fail</a:t>
            </a:r>
          </a:p>
          <a:p>
            <a:pPr indent="-274320" eaLnBrk="1" fontAlgn="auto" hangingPunct="1">
              <a:spcAft>
                <a:spcPts val="0"/>
              </a:spcAft>
              <a:defRPr/>
            </a:pPr>
            <a:r>
              <a:rPr lang="en-GB" sz="1800" dirty="0"/>
              <a:t>Not </a:t>
            </a:r>
            <a:r>
              <a:rPr lang="en-GB" sz="1800" dirty="0" smtClean="0"/>
              <a:t>good </a:t>
            </a:r>
            <a:r>
              <a:rPr lang="en-GB" sz="1800" dirty="0"/>
              <a:t>enough</a:t>
            </a:r>
          </a:p>
          <a:p>
            <a:pPr indent="-274320" eaLnBrk="1" fontAlgn="auto" hangingPunct="1">
              <a:spcAft>
                <a:spcPts val="0"/>
              </a:spcAft>
              <a:defRPr/>
            </a:pPr>
            <a:r>
              <a:rPr lang="en-GB" sz="1800" dirty="0"/>
              <a:t>Not </a:t>
            </a:r>
            <a:r>
              <a:rPr lang="en-GB" sz="1800" dirty="0" smtClean="0"/>
              <a:t>safe</a:t>
            </a:r>
            <a:endParaRPr lang="en-GB" sz="1800" dirty="0"/>
          </a:p>
          <a:p>
            <a:pPr indent="-274320" eaLnBrk="1" fontAlgn="auto" hangingPunct="1">
              <a:spcAft>
                <a:spcPts val="0"/>
              </a:spcAft>
              <a:defRPr/>
            </a:pPr>
            <a:r>
              <a:rPr lang="en-GB" sz="1800" dirty="0"/>
              <a:t>Not </a:t>
            </a:r>
            <a:r>
              <a:rPr lang="en-GB" sz="1800" dirty="0" smtClean="0"/>
              <a:t>loved</a:t>
            </a:r>
            <a:endParaRPr lang="en-GB" sz="1800" dirty="0"/>
          </a:p>
          <a:p>
            <a:pPr indent="-274320" eaLnBrk="1" fontAlgn="auto" hangingPunct="1">
              <a:spcAft>
                <a:spcPts val="0"/>
              </a:spcAft>
              <a:defRPr/>
            </a:pPr>
            <a:r>
              <a:rPr lang="en-GB" sz="1800" dirty="0" smtClean="0"/>
              <a:t>Am powerless</a:t>
            </a:r>
            <a:endParaRPr lang="en-GB" sz="1800" dirty="0"/>
          </a:p>
          <a:p>
            <a:pPr indent="-274320" eaLnBrk="1" fontAlgn="auto" hangingPunct="1">
              <a:spcAft>
                <a:spcPts val="0"/>
              </a:spcAft>
              <a:defRPr/>
            </a:pPr>
            <a:r>
              <a:rPr lang="en-GB" sz="1800" dirty="0"/>
              <a:t>Not </a:t>
            </a:r>
            <a:r>
              <a:rPr lang="en-GB" sz="1800" dirty="0" smtClean="0"/>
              <a:t>wanted</a:t>
            </a:r>
            <a:endParaRPr lang="en-GB" sz="1800" dirty="0"/>
          </a:p>
          <a:p>
            <a:pPr indent="-274320" eaLnBrk="1" fontAlgn="auto" hangingPunct="1">
              <a:spcAft>
                <a:spcPts val="0"/>
              </a:spcAft>
              <a:defRPr/>
            </a:pPr>
            <a:r>
              <a:rPr lang="en-GB" sz="1800" dirty="0"/>
              <a:t>Not </a:t>
            </a:r>
            <a:r>
              <a:rPr lang="en-GB" sz="1800" dirty="0" smtClean="0"/>
              <a:t> </a:t>
            </a:r>
            <a:r>
              <a:rPr lang="en-GB" sz="1800" dirty="0"/>
              <a:t>liked by other children</a:t>
            </a:r>
          </a:p>
          <a:p>
            <a:pPr indent="-274320" eaLnBrk="1" fontAlgn="auto" hangingPunct="1">
              <a:spcAft>
                <a:spcPts val="0"/>
              </a:spcAft>
              <a:defRPr/>
            </a:pPr>
            <a:r>
              <a:rPr lang="en-GB" sz="1800" dirty="0" smtClean="0"/>
              <a:t>Am hungry/tired</a:t>
            </a:r>
            <a:endParaRPr lang="en-GB" sz="1800" dirty="0"/>
          </a:p>
          <a:p>
            <a:pPr indent="-274320" eaLnBrk="1" fontAlgn="auto" hangingPunct="1">
              <a:spcAft>
                <a:spcPts val="0"/>
              </a:spcAft>
              <a:defRPr/>
            </a:pPr>
            <a:r>
              <a:rPr lang="en-GB" sz="1800" dirty="0" smtClean="0"/>
              <a:t>Do not belong </a:t>
            </a:r>
            <a:r>
              <a:rPr lang="en-GB" sz="1800" dirty="0"/>
              <a:t>in the family</a:t>
            </a:r>
          </a:p>
          <a:p>
            <a:pPr indent="-274320" eaLnBrk="1" fontAlgn="auto" hangingPunct="1">
              <a:spcAft>
                <a:spcPts val="0"/>
              </a:spcAft>
              <a:defRPr/>
            </a:pPr>
            <a:r>
              <a:rPr lang="en-GB" sz="1800" dirty="0" smtClean="0"/>
              <a:t>Am embarrassed/shamed</a:t>
            </a:r>
            <a:endParaRPr lang="en-GB" sz="1800" dirty="0"/>
          </a:p>
          <a:p>
            <a:pPr indent="-274320" eaLnBrk="1" fontAlgn="auto" hangingPunct="1">
              <a:spcAft>
                <a:spcPts val="0"/>
              </a:spcAft>
              <a:defRPr/>
            </a:pPr>
            <a:r>
              <a:rPr lang="en-GB" sz="1800" dirty="0"/>
              <a:t>Get hurt</a:t>
            </a:r>
          </a:p>
          <a:p>
            <a:pPr indent="-274320" eaLnBrk="1" fontAlgn="auto" hangingPunct="1">
              <a:spcAft>
                <a:spcPts val="0"/>
              </a:spcAft>
              <a:defRPr/>
            </a:pPr>
            <a:r>
              <a:rPr lang="en-GB" sz="1800" dirty="0"/>
              <a:t>Lose something</a:t>
            </a:r>
          </a:p>
          <a:p>
            <a:pPr indent="-274320" eaLnBrk="1" fontAlgn="auto" hangingPunct="1">
              <a:spcAft>
                <a:spcPts val="0"/>
              </a:spcAft>
              <a:defRPr/>
            </a:pPr>
            <a:r>
              <a:rPr lang="en-GB" sz="1800" dirty="0"/>
              <a:t>Have something important taken away</a:t>
            </a:r>
          </a:p>
          <a:p>
            <a:pPr indent="-274320" eaLnBrk="1" fontAlgn="auto" hangingPunct="1">
              <a:spcAft>
                <a:spcPts val="0"/>
              </a:spcAft>
              <a:defRPr/>
            </a:pPr>
            <a:r>
              <a:rPr lang="en-GB" sz="1800" dirty="0"/>
              <a:t>Fear </a:t>
            </a:r>
            <a:r>
              <a:rPr lang="en-GB" sz="1800" dirty="0" smtClean="0"/>
              <a:t>change</a:t>
            </a:r>
            <a:endParaRPr lang="en-GB" sz="1800" dirty="0"/>
          </a:p>
          <a:p>
            <a:pPr indent="-274320" eaLnBrk="1" fontAlgn="auto" hangingPunct="1">
              <a:spcAft>
                <a:spcPts val="0"/>
              </a:spcAft>
              <a:defRPr/>
            </a:pPr>
            <a:r>
              <a:rPr lang="en-GB" sz="1800" dirty="0" smtClean="0"/>
              <a:t>Experience Information </a:t>
            </a:r>
            <a:r>
              <a:rPr lang="en-GB" sz="1800" dirty="0"/>
              <a:t>overload</a:t>
            </a:r>
          </a:p>
          <a:p>
            <a:pPr marL="0" indent="0">
              <a:buFontTx/>
              <a:buNone/>
              <a:defRPr/>
            </a:pPr>
            <a:endParaRPr lang="en-GB" dirty="0"/>
          </a:p>
        </p:txBody>
      </p:sp>
      <p:sp>
        <p:nvSpPr>
          <p:cNvPr id="21508" name="Content Placeholder 1"/>
          <p:cNvSpPr>
            <a:spLocks noGrp="1"/>
          </p:cNvSpPr>
          <p:nvPr>
            <p:ph sz="half" idx="2"/>
          </p:nvPr>
        </p:nvSpPr>
        <p:spPr>
          <a:xfrm>
            <a:off x="4660900" y="1931988"/>
            <a:ext cx="4038600" cy="3856037"/>
          </a:xfrm>
        </p:spPr>
        <p:txBody>
          <a:bodyPr/>
          <a:lstStyle/>
          <a:p>
            <a:endParaRPr lang="en-US" altLang="en-US" smtClean="0">
              <a:ea typeface="ＭＳ Ｐゴシック" pitchFamily="34" charset="-128"/>
            </a:endParaRPr>
          </a:p>
        </p:txBody>
      </p:sp>
      <p:pic>
        <p:nvPicPr>
          <p:cNvPr id="21509" name="Picture 5" descr="https://mymommyhasocd.files.wordpress.com/2014/10/wpid-80679cdeaa830c716a691853c30766a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885950"/>
            <a:ext cx="4186238" cy="394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11163" y="595313"/>
            <a:ext cx="8278812" cy="568325"/>
          </a:xfrm>
        </p:spPr>
        <p:txBody>
          <a:bodyPr/>
          <a:lstStyle/>
          <a:p>
            <a:r>
              <a:rPr lang="en-GB" altLang="en-US" dirty="0" smtClean="0">
                <a:ea typeface="ＭＳ Ｐゴシック" pitchFamily="34" charset="-128"/>
              </a:rPr>
              <a:t>Unhelpful ways of managing Anxiety</a:t>
            </a:r>
          </a:p>
        </p:txBody>
      </p:sp>
      <p:sp>
        <p:nvSpPr>
          <p:cNvPr id="26627" name="Content Placeholder 2"/>
          <p:cNvSpPr>
            <a:spLocks noGrp="1"/>
          </p:cNvSpPr>
          <p:nvPr>
            <p:ph sz="half" idx="1"/>
          </p:nvPr>
        </p:nvSpPr>
        <p:spPr>
          <a:xfrm>
            <a:off x="420688" y="1316038"/>
            <a:ext cx="4038600" cy="4765675"/>
          </a:xfrm>
        </p:spPr>
        <p:txBody>
          <a:bodyPr/>
          <a:lstStyle/>
          <a:p>
            <a:pPr marL="0" indent="0">
              <a:buNone/>
            </a:pPr>
            <a:endParaRPr lang="en-GB" altLang="en-US" dirty="0" smtClean="0">
              <a:ea typeface="ＭＳ Ｐゴシック" pitchFamily="34" charset="-128"/>
            </a:endParaRPr>
          </a:p>
          <a:p>
            <a:pPr>
              <a:buFont typeface="Arial" panose="020B0604020202020204" pitchFamily="34" charset="0"/>
              <a:buChar char="•"/>
            </a:pPr>
            <a:r>
              <a:rPr lang="en-GB" altLang="en-US" dirty="0">
                <a:ea typeface="ＭＳ Ｐゴシック" pitchFamily="34" charset="-128"/>
              </a:rPr>
              <a:t>T</a:t>
            </a:r>
            <a:r>
              <a:rPr lang="en-GB" altLang="en-US" dirty="0" smtClean="0">
                <a:ea typeface="ＭＳ Ｐゴシック" pitchFamily="34" charset="-128"/>
              </a:rPr>
              <a:t>he physical symptoms that come with anxiety can be unpleasant and can make us feel unwell.</a:t>
            </a:r>
          </a:p>
          <a:p>
            <a:pPr>
              <a:buFont typeface="Arial" panose="020B0604020202020204" pitchFamily="34" charset="0"/>
              <a:buChar char="•"/>
            </a:pPr>
            <a:endParaRPr lang="en-GB" altLang="en-US" dirty="0" smtClean="0">
              <a:ea typeface="ＭＳ Ｐゴシック" pitchFamily="34" charset="-128"/>
            </a:endParaRPr>
          </a:p>
          <a:p>
            <a:pPr>
              <a:buFont typeface="Arial" panose="020B0604020202020204" pitchFamily="34" charset="0"/>
              <a:buChar char="•"/>
            </a:pPr>
            <a:r>
              <a:rPr lang="en-GB" altLang="en-US" dirty="0" smtClean="0">
                <a:ea typeface="ＭＳ Ｐゴシック" pitchFamily="34" charset="-128"/>
              </a:rPr>
              <a:t>In order to avoid the feeling we sometimes develop patterns of behaviours which can in themselves make the problem worse and end up becoming the </a:t>
            </a:r>
            <a:r>
              <a:rPr lang="en-GB" altLang="en-US" b="1" dirty="0" smtClean="0">
                <a:solidFill>
                  <a:srgbClr val="FF0000"/>
                </a:solidFill>
                <a:ea typeface="ＭＳ Ｐゴシック" pitchFamily="34" charset="-128"/>
              </a:rPr>
              <a:t>PROBLEM</a:t>
            </a:r>
            <a:r>
              <a:rPr lang="en-GB" altLang="en-US" dirty="0" smtClean="0">
                <a:ea typeface="ＭＳ Ｐゴシック" pitchFamily="34" charset="-128"/>
              </a:rPr>
              <a:t>.</a:t>
            </a:r>
          </a:p>
        </p:txBody>
      </p:sp>
      <p:pic>
        <p:nvPicPr>
          <p:cNvPr id="26628" name="Content Placeholder 4" descr="http://svr19.sitecube.com/builder/users/lianxietycare123/1196608/myimages/myimages1/anxious%20child.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251450" y="2163763"/>
            <a:ext cx="3438525" cy="3181350"/>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11163" y="665163"/>
            <a:ext cx="8278812" cy="623887"/>
          </a:xfrm>
        </p:spPr>
        <p:txBody>
          <a:bodyPr/>
          <a:lstStyle/>
          <a:p>
            <a:r>
              <a:rPr lang="en-GB" altLang="en-US" sz="2400" smtClean="0">
                <a:ea typeface="ＭＳ Ｐゴシック" pitchFamily="34" charset="-128"/>
              </a:rPr>
              <a:t>Being aware of what you do to cope with anxiety</a:t>
            </a:r>
          </a:p>
        </p:txBody>
      </p:sp>
      <p:sp>
        <p:nvSpPr>
          <p:cNvPr id="3" name="Content Placeholder 2"/>
          <p:cNvSpPr>
            <a:spLocks noGrp="1"/>
          </p:cNvSpPr>
          <p:nvPr>
            <p:ph sz="half" idx="1"/>
          </p:nvPr>
        </p:nvSpPr>
        <p:spPr>
          <a:xfrm>
            <a:off x="411163" y="1385888"/>
            <a:ext cx="4535487" cy="4932362"/>
          </a:xfrm>
        </p:spPr>
        <p:txBody>
          <a:bodyPr/>
          <a:lstStyle/>
          <a:p>
            <a:pPr marL="0" indent="0" algn="just" eaLnBrk="1" fontAlgn="auto" hangingPunct="1">
              <a:spcAft>
                <a:spcPts val="0"/>
              </a:spcAft>
              <a:buFont typeface="Wingdings 2" pitchFamily="18" charset="2"/>
              <a:buNone/>
              <a:defRPr/>
            </a:pPr>
            <a:r>
              <a:rPr lang="en-GB" sz="1800" b="1" dirty="0">
                <a:solidFill>
                  <a:srgbClr val="00B0F0"/>
                </a:solidFill>
              </a:rPr>
              <a:t>What do you do when you feel anxious?</a:t>
            </a:r>
          </a:p>
          <a:p>
            <a:pPr marL="0" indent="0" algn="just" eaLnBrk="1" fontAlgn="auto" hangingPunct="1">
              <a:spcAft>
                <a:spcPts val="0"/>
              </a:spcAft>
              <a:buFont typeface="Wingdings" pitchFamily="2" charset="2"/>
              <a:buNone/>
              <a:defRPr/>
            </a:pPr>
            <a:endParaRPr lang="en-GB" sz="1800" dirty="0"/>
          </a:p>
          <a:p>
            <a:pPr marL="0" indent="0" algn="just" eaLnBrk="1" fontAlgn="auto" hangingPunct="1">
              <a:spcAft>
                <a:spcPts val="0"/>
              </a:spcAft>
              <a:buFont typeface="Wingdings" pitchFamily="2" charset="2"/>
              <a:buNone/>
              <a:defRPr/>
            </a:pPr>
            <a:r>
              <a:rPr lang="en-GB" sz="1800" dirty="0"/>
              <a:t>Do you:</a:t>
            </a:r>
          </a:p>
          <a:p>
            <a:pPr marL="0" indent="0" algn="just" eaLnBrk="1" fontAlgn="auto" hangingPunct="1">
              <a:spcAft>
                <a:spcPts val="0"/>
              </a:spcAft>
              <a:buFont typeface="Wingdings" pitchFamily="2" charset="2"/>
              <a:buNone/>
              <a:defRPr/>
            </a:pPr>
            <a:endParaRPr lang="en-GB" sz="1800" dirty="0"/>
          </a:p>
          <a:p>
            <a:pPr indent="-274320" algn="just" eaLnBrk="1" fontAlgn="auto" hangingPunct="1">
              <a:spcAft>
                <a:spcPts val="0"/>
              </a:spcAft>
              <a:defRPr/>
            </a:pPr>
            <a:r>
              <a:rPr lang="en-GB" sz="1800" dirty="0"/>
              <a:t>do you freeze?</a:t>
            </a:r>
          </a:p>
          <a:p>
            <a:pPr indent="-274320" algn="just" eaLnBrk="1" fontAlgn="auto" hangingPunct="1">
              <a:spcAft>
                <a:spcPts val="0"/>
              </a:spcAft>
              <a:defRPr/>
            </a:pPr>
            <a:r>
              <a:rPr lang="en-GB" sz="1800" dirty="0"/>
              <a:t>run away and avoid?</a:t>
            </a:r>
          </a:p>
          <a:p>
            <a:pPr indent="-274320" algn="just" eaLnBrk="1" fontAlgn="auto" hangingPunct="1">
              <a:spcAft>
                <a:spcPts val="0"/>
              </a:spcAft>
              <a:defRPr/>
            </a:pPr>
            <a:r>
              <a:rPr lang="en-GB" sz="1800" dirty="0"/>
              <a:t>get angry and hit out at others? </a:t>
            </a:r>
          </a:p>
          <a:p>
            <a:pPr indent="-274320" algn="just" eaLnBrk="1" fontAlgn="auto" hangingPunct="1">
              <a:spcAft>
                <a:spcPts val="0"/>
              </a:spcAft>
              <a:defRPr/>
            </a:pPr>
            <a:r>
              <a:rPr lang="en-GB" sz="1800" dirty="0"/>
              <a:t>What </a:t>
            </a:r>
            <a:r>
              <a:rPr lang="en-GB" sz="1800" dirty="0" smtClean="0"/>
              <a:t> else do you do?</a:t>
            </a:r>
            <a:endParaRPr lang="en-GB" sz="1800" dirty="0"/>
          </a:p>
          <a:p>
            <a:pPr marL="0" indent="0" algn="just" eaLnBrk="1" fontAlgn="auto" hangingPunct="1">
              <a:spcAft>
                <a:spcPts val="0"/>
              </a:spcAft>
              <a:buFont typeface="Wingdings" pitchFamily="2" charset="2"/>
              <a:buNone/>
              <a:defRPr/>
            </a:pPr>
            <a:endParaRPr lang="en-GB" sz="1800" dirty="0"/>
          </a:p>
          <a:p>
            <a:pPr marL="0" indent="0" algn="just" eaLnBrk="1" fontAlgn="auto" hangingPunct="1">
              <a:spcAft>
                <a:spcPts val="0"/>
              </a:spcAft>
              <a:buFont typeface="Wingdings" pitchFamily="2" charset="2"/>
              <a:buNone/>
              <a:defRPr/>
            </a:pPr>
            <a:r>
              <a:rPr lang="en-GB" sz="1800" b="1" dirty="0">
                <a:solidFill>
                  <a:srgbClr val="00B0F0"/>
                </a:solidFill>
              </a:rPr>
              <a:t>How is this working out for you as a coping strategy?</a:t>
            </a:r>
          </a:p>
          <a:p>
            <a:pPr marL="0" indent="0" algn="just" eaLnBrk="1" fontAlgn="auto" hangingPunct="1">
              <a:spcAft>
                <a:spcPts val="0"/>
              </a:spcAft>
              <a:buFont typeface="Wingdings" pitchFamily="2" charset="2"/>
              <a:buNone/>
              <a:defRPr/>
            </a:pPr>
            <a:endParaRPr lang="en-GB" sz="1800" b="1" dirty="0">
              <a:solidFill>
                <a:srgbClr val="00B0F0"/>
              </a:solidFill>
            </a:endParaRPr>
          </a:p>
          <a:p>
            <a:pPr marL="0" indent="0" algn="just" eaLnBrk="1" fontAlgn="auto" hangingPunct="1">
              <a:spcAft>
                <a:spcPts val="0"/>
              </a:spcAft>
              <a:buFont typeface="Wingdings" pitchFamily="2" charset="2"/>
              <a:buNone/>
              <a:defRPr/>
            </a:pPr>
            <a:r>
              <a:rPr lang="en-GB" sz="1800" b="1" dirty="0">
                <a:solidFill>
                  <a:srgbClr val="00B0F0"/>
                </a:solidFill>
              </a:rPr>
              <a:t>Have you become trapped in a pattern of behaviour every time you feel anxious?</a:t>
            </a:r>
          </a:p>
          <a:p>
            <a:pPr marL="0" indent="0">
              <a:buFontTx/>
              <a:buNone/>
              <a:defRPr/>
            </a:pPr>
            <a:endParaRPr lang="en-GB" dirty="0"/>
          </a:p>
        </p:txBody>
      </p:sp>
      <p:pic>
        <p:nvPicPr>
          <p:cNvPr id="28676" name="Content Placeholder 3" descr="http://3.bp.blogspot.com/-gasbjs26eaU/UVYQtXT1n1I/AAAAAAAAD1I/mvvlrFlpn4g/s1600/quote3.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360988" y="2151063"/>
            <a:ext cx="3325812" cy="3325812"/>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11163" y="554038"/>
            <a:ext cx="8278812" cy="638175"/>
          </a:xfrm>
        </p:spPr>
        <p:txBody>
          <a:bodyPr/>
          <a:lstStyle/>
          <a:p>
            <a:r>
              <a:rPr lang="en-GB" altLang="en-US" smtClean="0">
                <a:ea typeface="ＭＳ Ｐゴシック" pitchFamily="34" charset="-128"/>
              </a:rPr>
              <a:t>Unhelpful Patterns of Behaviour</a:t>
            </a:r>
          </a:p>
        </p:txBody>
      </p:sp>
      <p:sp>
        <p:nvSpPr>
          <p:cNvPr id="3" name="Content Placeholder 2"/>
          <p:cNvSpPr>
            <a:spLocks noGrp="1"/>
          </p:cNvSpPr>
          <p:nvPr>
            <p:ph sz="half" idx="1"/>
          </p:nvPr>
        </p:nvSpPr>
        <p:spPr>
          <a:xfrm>
            <a:off x="411163" y="1441450"/>
            <a:ext cx="5407025" cy="5111750"/>
          </a:xfrm>
        </p:spPr>
        <p:txBody>
          <a:bodyPr/>
          <a:lstStyle/>
          <a:p>
            <a:pPr marL="69850" indent="0">
              <a:buFont typeface="Wingdings 2" pitchFamily="18" charset="2"/>
              <a:buNone/>
              <a:defRPr/>
            </a:pPr>
            <a:r>
              <a:rPr lang="en-GB" altLang="en-US" sz="1600" dirty="0"/>
              <a:t>C</a:t>
            </a:r>
            <a:r>
              <a:rPr lang="en-GB" altLang="en-US" sz="1600" dirty="0" smtClean="0"/>
              <a:t>hildren </a:t>
            </a:r>
            <a:r>
              <a:rPr lang="en-GB" altLang="en-US" sz="1600" dirty="0"/>
              <a:t>and young people </a:t>
            </a:r>
            <a:r>
              <a:rPr lang="en-GB" altLang="en-US" sz="1600" dirty="0" smtClean="0"/>
              <a:t>communicate their worries and try to manage their worries in many ways:</a:t>
            </a:r>
          </a:p>
          <a:p>
            <a:pPr marL="69850" indent="0">
              <a:buFont typeface="Wingdings 2" pitchFamily="18" charset="2"/>
              <a:buNone/>
              <a:defRPr/>
            </a:pPr>
            <a:endParaRPr lang="en-GB" altLang="en-US" sz="1600" dirty="0"/>
          </a:p>
          <a:p>
            <a:pPr>
              <a:defRPr/>
            </a:pPr>
            <a:r>
              <a:rPr lang="en-GB" altLang="en-US" sz="1600" dirty="0"/>
              <a:t>Complaining of feeling </a:t>
            </a:r>
            <a:r>
              <a:rPr lang="en-GB" altLang="en-US" sz="1600" dirty="0" smtClean="0"/>
              <a:t>ill, tired, not sleeping or eating</a:t>
            </a:r>
            <a:endParaRPr lang="en-GB" altLang="en-US" sz="1600" dirty="0"/>
          </a:p>
          <a:p>
            <a:pPr>
              <a:defRPr/>
            </a:pPr>
            <a:endParaRPr lang="en-GB" altLang="en-US" sz="1600" dirty="0"/>
          </a:p>
          <a:p>
            <a:pPr>
              <a:defRPr/>
            </a:pPr>
            <a:r>
              <a:rPr lang="en-GB" altLang="en-US" sz="1600" dirty="0"/>
              <a:t>They may find it difficult to separate from their parent</a:t>
            </a:r>
          </a:p>
          <a:p>
            <a:pPr>
              <a:defRPr/>
            </a:pPr>
            <a:endParaRPr lang="en-GB" altLang="en-US" sz="1600" dirty="0"/>
          </a:p>
          <a:p>
            <a:pPr>
              <a:defRPr/>
            </a:pPr>
            <a:r>
              <a:rPr lang="en-GB" altLang="en-US" sz="1600" dirty="0"/>
              <a:t>Avoiding school or a certain situation</a:t>
            </a:r>
          </a:p>
          <a:p>
            <a:pPr>
              <a:defRPr/>
            </a:pPr>
            <a:endParaRPr lang="en-GB" altLang="en-US" sz="1600" dirty="0"/>
          </a:p>
          <a:p>
            <a:pPr>
              <a:defRPr/>
            </a:pPr>
            <a:r>
              <a:rPr lang="en-GB" altLang="en-US" sz="1600" dirty="0" smtClean="0"/>
              <a:t>Avoiding </a:t>
            </a:r>
            <a:r>
              <a:rPr lang="en-GB" altLang="en-US" sz="1600" dirty="0"/>
              <a:t>talking in public</a:t>
            </a:r>
          </a:p>
          <a:p>
            <a:pPr>
              <a:defRPr/>
            </a:pPr>
            <a:endParaRPr lang="en-GB" altLang="en-US" sz="1600" dirty="0"/>
          </a:p>
          <a:p>
            <a:pPr>
              <a:defRPr/>
            </a:pPr>
            <a:r>
              <a:rPr lang="en-GB" altLang="en-US" sz="1600" dirty="0"/>
              <a:t>Others may develop rituals and repetitive patterns of </a:t>
            </a:r>
            <a:r>
              <a:rPr lang="en-GB" altLang="en-US" sz="1600" dirty="0" smtClean="0"/>
              <a:t>behaviour</a:t>
            </a:r>
          </a:p>
          <a:p>
            <a:pPr marL="0" indent="0">
              <a:buFontTx/>
              <a:buNone/>
              <a:defRPr/>
            </a:pPr>
            <a:endParaRPr lang="en-GB" altLang="en-US" sz="1600" dirty="0" smtClean="0"/>
          </a:p>
          <a:p>
            <a:pPr>
              <a:defRPr/>
            </a:pPr>
            <a:r>
              <a:rPr lang="en-GB" altLang="en-US" sz="1600" dirty="0" smtClean="0"/>
              <a:t>Meltdowns or tantrums or panic attacks ‘out of the blue’</a:t>
            </a:r>
            <a:endParaRPr lang="en-GB" altLang="en-US" sz="1600" dirty="0"/>
          </a:p>
          <a:p>
            <a:pPr marL="0" indent="0">
              <a:buFontTx/>
              <a:buNone/>
              <a:defRPr/>
            </a:pPr>
            <a:endParaRPr lang="en-GB" dirty="0"/>
          </a:p>
        </p:txBody>
      </p:sp>
      <p:pic>
        <p:nvPicPr>
          <p:cNvPr id="27652" name="Content Placeholder 4" descr="http://2.bp.blogspot.com/-SB5GtWKGROw/UIDTLJ8LeRI/AAAAAAAADik/xp75TnYLHIE/s1600/Separation+Anxiety+Cartoon1.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818188" y="2274888"/>
            <a:ext cx="2868612" cy="3187700"/>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3"/>
          <p:cNvSpPr>
            <a:spLocks noGrp="1"/>
          </p:cNvSpPr>
          <p:nvPr>
            <p:ph type="title"/>
          </p:nvPr>
        </p:nvSpPr>
        <p:spPr>
          <a:xfrm>
            <a:off x="411163" y="650875"/>
            <a:ext cx="8278812" cy="485775"/>
          </a:xfrm>
        </p:spPr>
        <p:txBody>
          <a:bodyPr/>
          <a:lstStyle/>
          <a:p>
            <a:r>
              <a:rPr lang="en-GB" altLang="en-US" smtClean="0">
                <a:ea typeface="ＭＳ Ｐゴシック" pitchFamily="34" charset="-128"/>
              </a:rPr>
              <a:t>Making Change Happen</a:t>
            </a:r>
          </a:p>
        </p:txBody>
      </p:sp>
      <p:sp>
        <p:nvSpPr>
          <p:cNvPr id="5" name="Content Placeholder 4"/>
          <p:cNvSpPr>
            <a:spLocks noGrp="1"/>
          </p:cNvSpPr>
          <p:nvPr>
            <p:ph sz="half" idx="1"/>
          </p:nvPr>
        </p:nvSpPr>
        <p:spPr>
          <a:xfrm>
            <a:off x="420688" y="1344613"/>
            <a:ext cx="4038600" cy="4724400"/>
          </a:xfrm>
        </p:spPr>
        <p:txBody>
          <a:bodyPr/>
          <a:lstStyle/>
          <a:p>
            <a:pPr marL="68580" indent="0">
              <a:buFont typeface="Wingdings 2" pitchFamily="18" charset="2"/>
              <a:buNone/>
              <a:defRPr/>
            </a:pPr>
            <a:r>
              <a:rPr lang="en-GB" dirty="0"/>
              <a:t>Sometimes its really difficult to change how we think or see ourselves, others and the world around us</a:t>
            </a:r>
          </a:p>
          <a:p>
            <a:pPr marL="68580" indent="0">
              <a:buFont typeface="Wingdings 2" pitchFamily="18" charset="2"/>
              <a:buNone/>
              <a:defRPr/>
            </a:pPr>
            <a:endParaRPr lang="en-GB" dirty="0"/>
          </a:p>
          <a:p>
            <a:pPr marL="68580" indent="0">
              <a:buFont typeface="Wingdings 2" pitchFamily="18" charset="2"/>
              <a:buNone/>
              <a:defRPr/>
            </a:pPr>
            <a:r>
              <a:rPr lang="en-GB" dirty="0"/>
              <a:t>By changing what we </a:t>
            </a:r>
            <a:r>
              <a:rPr lang="en-GB" b="1" dirty="0">
                <a:solidFill>
                  <a:srgbClr val="00B0F0"/>
                </a:solidFill>
              </a:rPr>
              <a:t>do</a:t>
            </a:r>
            <a:r>
              <a:rPr lang="en-GB" dirty="0"/>
              <a:t>, we can change how we </a:t>
            </a:r>
            <a:r>
              <a:rPr lang="en-GB" b="1" dirty="0">
                <a:solidFill>
                  <a:srgbClr val="3399FF"/>
                </a:solidFill>
              </a:rPr>
              <a:t>think</a:t>
            </a:r>
            <a:r>
              <a:rPr lang="en-GB" dirty="0"/>
              <a:t> and </a:t>
            </a:r>
            <a:r>
              <a:rPr lang="en-GB" b="1" dirty="0">
                <a:solidFill>
                  <a:srgbClr val="3399FF"/>
                </a:solidFill>
              </a:rPr>
              <a:t>feel</a:t>
            </a:r>
          </a:p>
          <a:p>
            <a:pPr marL="68580" indent="0">
              <a:buFont typeface="Wingdings 2" pitchFamily="18" charset="2"/>
              <a:buNone/>
              <a:defRPr/>
            </a:pPr>
            <a:endParaRPr lang="en-GB" dirty="0"/>
          </a:p>
          <a:p>
            <a:pPr marL="68580" indent="0">
              <a:buFont typeface="Wingdings 2" pitchFamily="18" charset="2"/>
              <a:buNone/>
              <a:defRPr/>
            </a:pPr>
            <a:r>
              <a:rPr lang="en-GB" dirty="0"/>
              <a:t>It is important to remember: we do not have the power to change others but we do have the power to change ourselves by </a:t>
            </a:r>
            <a:r>
              <a:rPr lang="en-GB" b="1" dirty="0">
                <a:solidFill>
                  <a:srgbClr val="3399FF"/>
                </a:solidFill>
              </a:rPr>
              <a:t>choosing</a:t>
            </a:r>
            <a:r>
              <a:rPr lang="en-GB" dirty="0"/>
              <a:t> how we respond and what we do in certain situations</a:t>
            </a:r>
          </a:p>
          <a:p>
            <a:pPr marL="0" indent="0">
              <a:buFontTx/>
              <a:buNone/>
              <a:defRPr/>
            </a:pPr>
            <a:endParaRPr lang="en-GB" dirty="0"/>
          </a:p>
        </p:txBody>
      </p:sp>
      <p:pic>
        <p:nvPicPr>
          <p:cNvPr id="30724" name="Content Placeholder 7" descr="http://www.thinkhypno.co.uk/wp-content/uploads/2011/12/iStock_000017301417XSmall.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2473325"/>
            <a:ext cx="4038600" cy="2681288"/>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11163" y="604838"/>
            <a:ext cx="8278812" cy="530225"/>
          </a:xfrm>
        </p:spPr>
        <p:txBody>
          <a:bodyPr/>
          <a:lstStyle/>
          <a:p>
            <a:r>
              <a:rPr lang="en-GB" altLang="en-US" b="1" smtClean="0">
                <a:ea typeface="ＭＳ Ｐゴシック" pitchFamily="34" charset="-128"/>
              </a:rPr>
              <a:t>Being a role model</a:t>
            </a:r>
            <a:endParaRPr lang="en-GB" altLang="en-US" smtClean="0">
              <a:ea typeface="ＭＳ Ｐゴシック" pitchFamily="34" charset="-128"/>
            </a:endParaRPr>
          </a:p>
        </p:txBody>
      </p:sp>
      <p:sp>
        <p:nvSpPr>
          <p:cNvPr id="33795" name="Content Placeholder 2"/>
          <p:cNvSpPr>
            <a:spLocks noGrp="1"/>
          </p:cNvSpPr>
          <p:nvPr>
            <p:ph sz="half" idx="1"/>
          </p:nvPr>
        </p:nvSpPr>
        <p:spPr>
          <a:xfrm>
            <a:off x="420688" y="1430338"/>
            <a:ext cx="4038600" cy="4764087"/>
          </a:xfrm>
        </p:spPr>
        <p:txBody>
          <a:bodyPr/>
          <a:lstStyle/>
          <a:p>
            <a:pPr marL="0" indent="0">
              <a:buFontTx/>
              <a:buNone/>
            </a:pPr>
            <a:r>
              <a:rPr lang="en-GB" altLang="en-US" dirty="0" smtClean="0">
                <a:ea typeface="ＭＳ Ｐゴシック" pitchFamily="34" charset="-128"/>
              </a:rPr>
              <a:t>Children learn how to cope with difficult situations by watching what other people (their role models) do and listening to what those people say. </a:t>
            </a:r>
          </a:p>
          <a:p>
            <a:pPr marL="0" indent="0">
              <a:buFontTx/>
              <a:buNone/>
            </a:pPr>
            <a:endParaRPr lang="en-GB" altLang="en-US" dirty="0" smtClean="0">
              <a:ea typeface="ＭＳ Ｐゴシック" pitchFamily="34" charset="-128"/>
            </a:endParaRPr>
          </a:p>
          <a:p>
            <a:pPr marL="0" indent="0">
              <a:buFontTx/>
              <a:buNone/>
            </a:pPr>
            <a:r>
              <a:rPr lang="en-GB" altLang="en-US" dirty="0" smtClean="0">
                <a:ea typeface="ＭＳ Ｐゴシック" pitchFamily="34" charset="-128"/>
              </a:rPr>
              <a:t>It is important to be mindful of how you act and what you say in situations that you find anxiety provoking as your children will mirror you.</a:t>
            </a:r>
          </a:p>
          <a:p>
            <a:pPr marL="0" indent="0">
              <a:buFontTx/>
              <a:buNone/>
            </a:pPr>
            <a:endParaRPr lang="en-GB" altLang="en-US" dirty="0" smtClean="0">
              <a:ea typeface="ＭＳ Ｐゴシック" pitchFamily="34" charset="-128"/>
            </a:endParaRPr>
          </a:p>
        </p:txBody>
      </p:sp>
      <p:pic>
        <p:nvPicPr>
          <p:cNvPr id="33796" name="Content Placeholder 4" descr="http://www.ddsb.ca/school/waverly/ParentInformation/SelfRegulationandResiliency/PublishingImages/positive%20role%20model.P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59288" y="1430338"/>
            <a:ext cx="4556125" cy="4764087"/>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3"/>
          <p:cNvSpPr>
            <a:spLocks noGrp="1"/>
          </p:cNvSpPr>
          <p:nvPr>
            <p:ph type="title"/>
          </p:nvPr>
        </p:nvSpPr>
        <p:spPr>
          <a:xfrm>
            <a:off x="411163" y="582613"/>
            <a:ext cx="8278812" cy="525462"/>
          </a:xfrm>
        </p:spPr>
        <p:txBody>
          <a:bodyPr/>
          <a:lstStyle/>
          <a:p>
            <a:r>
              <a:rPr lang="en-GB" altLang="en-US" dirty="0" smtClean="0">
                <a:ea typeface="ＭＳ Ｐゴシック" pitchFamily="34" charset="-128"/>
              </a:rPr>
              <a:t>Looking for Solutions</a:t>
            </a:r>
          </a:p>
        </p:txBody>
      </p:sp>
      <p:sp>
        <p:nvSpPr>
          <p:cNvPr id="5" name="Content Placeholder 4"/>
          <p:cNvSpPr>
            <a:spLocks noGrp="1"/>
          </p:cNvSpPr>
          <p:nvPr>
            <p:ph sz="half" idx="1"/>
          </p:nvPr>
        </p:nvSpPr>
        <p:spPr>
          <a:xfrm>
            <a:off x="249238" y="1330325"/>
            <a:ext cx="4210050" cy="4695825"/>
          </a:xfrm>
        </p:spPr>
        <p:txBody>
          <a:bodyPr/>
          <a:lstStyle/>
          <a:p>
            <a:pPr>
              <a:buFont typeface="Wingdings" panose="05000000000000000000" pitchFamily="2" charset="2"/>
              <a:buChar char="§"/>
              <a:defRPr/>
            </a:pPr>
            <a:r>
              <a:rPr lang="en-GB" sz="1600" dirty="0"/>
              <a:t>If it works for you and is helpful, carry on doing it</a:t>
            </a:r>
          </a:p>
          <a:p>
            <a:pPr>
              <a:buFont typeface="Wingdings" panose="05000000000000000000" pitchFamily="2" charset="2"/>
              <a:buChar char="§"/>
              <a:defRPr/>
            </a:pPr>
            <a:endParaRPr lang="en-GB" sz="1600" dirty="0"/>
          </a:p>
          <a:p>
            <a:pPr>
              <a:buFont typeface="Wingdings" panose="05000000000000000000" pitchFamily="2" charset="2"/>
              <a:buChar char="§"/>
              <a:defRPr/>
            </a:pPr>
            <a:r>
              <a:rPr lang="en-GB" sz="1600" dirty="0"/>
              <a:t>If it does not help or makes things worse, stop doing it and try something else instead!</a:t>
            </a:r>
          </a:p>
          <a:p>
            <a:pPr marL="69850" indent="0">
              <a:buFont typeface="Wingdings 2" pitchFamily="18" charset="2"/>
              <a:buNone/>
              <a:defRPr/>
            </a:pPr>
            <a:endParaRPr lang="en-GB" sz="1600" dirty="0"/>
          </a:p>
          <a:p>
            <a:pPr>
              <a:buFont typeface="Wingdings" panose="05000000000000000000" pitchFamily="2" charset="2"/>
              <a:buChar char="§"/>
              <a:defRPr/>
            </a:pPr>
            <a:r>
              <a:rPr lang="en-GB" sz="1600" dirty="0"/>
              <a:t>Remember, changing patterns of behaviour takes time and hard work. </a:t>
            </a:r>
          </a:p>
          <a:p>
            <a:pPr marL="68580" indent="0">
              <a:buFont typeface="Wingdings 2" pitchFamily="18" charset="2"/>
              <a:buNone/>
              <a:defRPr/>
            </a:pPr>
            <a:endParaRPr lang="en-GB" sz="1600" dirty="0"/>
          </a:p>
          <a:p>
            <a:pPr>
              <a:buFont typeface="Wingdings" panose="05000000000000000000" pitchFamily="2" charset="2"/>
              <a:buChar char="§"/>
              <a:defRPr/>
            </a:pPr>
            <a:r>
              <a:rPr lang="en-GB" sz="1600" b="1" dirty="0">
                <a:solidFill>
                  <a:srgbClr val="00B0F0"/>
                </a:solidFill>
              </a:rPr>
              <a:t>When situations get tough, who can you ask for help? </a:t>
            </a:r>
          </a:p>
          <a:p>
            <a:pPr>
              <a:buFont typeface="Wingdings" panose="05000000000000000000" pitchFamily="2" charset="2"/>
              <a:buChar char="§"/>
              <a:defRPr/>
            </a:pPr>
            <a:endParaRPr lang="en-GB" sz="1600" dirty="0"/>
          </a:p>
          <a:p>
            <a:pPr>
              <a:buFont typeface="Wingdings" panose="05000000000000000000" pitchFamily="2" charset="2"/>
              <a:buChar char="§"/>
              <a:defRPr/>
            </a:pPr>
            <a:r>
              <a:rPr lang="en-GB" sz="1600" dirty="0"/>
              <a:t>Remember there are people around you who can help you if you ask.</a:t>
            </a:r>
          </a:p>
          <a:p>
            <a:pPr marL="69850" indent="0">
              <a:buFont typeface="Wingdings 2" pitchFamily="18" charset="2"/>
              <a:buNone/>
              <a:defRPr/>
            </a:pPr>
            <a:endParaRPr lang="en-GB" sz="1600" dirty="0"/>
          </a:p>
          <a:p>
            <a:pPr>
              <a:buFont typeface="Wingdings" panose="05000000000000000000" pitchFamily="2" charset="2"/>
              <a:buChar char="§"/>
              <a:defRPr/>
            </a:pPr>
            <a:endParaRPr lang="en-GB" sz="1600" dirty="0"/>
          </a:p>
          <a:p>
            <a:pPr marL="0" indent="0">
              <a:buFontTx/>
              <a:buNone/>
              <a:defRPr/>
            </a:pPr>
            <a:endParaRPr lang="en-GB" dirty="0"/>
          </a:p>
        </p:txBody>
      </p:sp>
      <p:pic>
        <p:nvPicPr>
          <p:cNvPr id="32772" name="Content Placeholder 5" descr="http://2.bp.blogspot.com/-pdYTEO1IoPA/Ty7OikOHblI/AAAAAAAABS8/wyuBqwe4VNE/s1600/helpinghand.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73638" y="2189163"/>
            <a:ext cx="3338512" cy="2825750"/>
          </a:xfr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54319" y="4352037"/>
            <a:ext cx="5261377" cy="1323439"/>
          </a:xfrm>
          <a:prstGeom prst="rect">
            <a:avLst/>
          </a:prstGeom>
          <a:noFill/>
        </p:spPr>
        <p:txBody>
          <a:bodyPr wrap="none">
            <a:spAutoFit/>
          </a:bodyPr>
          <a:lstStyle/>
          <a:p>
            <a:pPr algn="ctr">
              <a:defRPr/>
            </a:pPr>
            <a:r>
              <a:rPr lang="en-US" sz="4000" dirty="0">
                <a:ln w="18000">
                  <a:solidFill>
                    <a:schemeClr val="accent2">
                      <a:satMod val="140000"/>
                    </a:schemeClr>
                  </a:solidFill>
                  <a:prstDash val="solid"/>
                  <a:miter lim="800000"/>
                </a:ln>
                <a:solidFill>
                  <a:schemeClr val="accent6"/>
                </a:solidFill>
              </a:rPr>
              <a:t>3. Challenging worries</a:t>
            </a:r>
          </a:p>
          <a:p>
            <a:pPr algn="ctr">
              <a:defRPr/>
            </a:pPr>
            <a:endParaRPr lang="en-U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 name="Rectangle 4"/>
          <p:cNvSpPr/>
          <p:nvPr/>
        </p:nvSpPr>
        <p:spPr>
          <a:xfrm>
            <a:off x="1383429" y="3501008"/>
            <a:ext cx="5828840" cy="707886"/>
          </a:xfrm>
          <a:prstGeom prst="rect">
            <a:avLst/>
          </a:prstGeom>
          <a:noFill/>
        </p:spPr>
        <p:txBody>
          <a:bodyPr wrap="none">
            <a:spAutoFit/>
          </a:bodyPr>
          <a:lstStyle/>
          <a:p>
            <a:pPr algn="ctr">
              <a:defRPr/>
            </a:pPr>
            <a:r>
              <a:rPr lang="en-US" sz="4000" dirty="0">
                <a:ln w="18000">
                  <a:solidFill>
                    <a:schemeClr val="accent2">
                      <a:satMod val="140000"/>
                    </a:schemeClr>
                  </a:solidFill>
                  <a:prstDash val="solid"/>
                  <a:miter lim="800000"/>
                </a:ln>
                <a:solidFill>
                  <a:schemeClr val="accent6"/>
                </a:solidFill>
              </a:rPr>
              <a:t>2. Problem Solving Skills</a:t>
            </a:r>
          </a:p>
        </p:txBody>
      </p:sp>
      <p:sp>
        <p:nvSpPr>
          <p:cNvPr id="6" name="Rectangle 5"/>
          <p:cNvSpPr/>
          <p:nvPr/>
        </p:nvSpPr>
        <p:spPr>
          <a:xfrm>
            <a:off x="1647957" y="2017545"/>
            <a:ext cx="5573962" cy="1323439"/>
          </a:xfrm>
          <a:prstGeom prst="rect">
            <a:avLst/>
          </a:prstGeom>
          <a:noFill/>
        </p:spPr>
        <p:txBody>
          <a:bodyPr wrap="none">
            <a:spAutoFit/>
          </a:bodyPr>
          <a:lstStyle/>
          <a:p>
            <a:pPr algn="ctr">
              <a:defRPr/>
            </a:pPr>
            <a:r>
              <a:rPr lang="en-US" sz="4000" dirty="0">
                <a:ln w="18000">
                  <a:solidFill>
                    <a:schemeClr val="accent2">
                      <a:satMod val="140000"/>
                    </a:schemeClr>
                  </a:solidFill>
                  <a:prstDash val="solid"/>
                  <a:miter lim="800000"/>
                </a:ln>
                <a:solidFill>
                  <a:schemeClr val="accent6"/>
                </a:solidFill>
                <a:latin typeface="Arial" panose="020B0604020202020204" pitchFamily="34" charset="0"/>
                <a:cs typeface="Arial" panose="020B0604020202020204" pitchFamily="34" charset="0"/>
              </a:rPr>
              <a:t>1. Practicing Relaxation</a:t>
            </a:r>
          </a:p>
          <a:p>
            <a:pPr algn="ctr">
              <a:defRPr/>
            </a:pPr>
            <a:r>
              <a:rPr lang="en-US" sz="4000" dirty="0">
                <a:ln w="18000">
                  <a:solidFill>
                    <a:schemeClr val="accent2">
                      <a:satMod val="140000"/>
                    </a:schemeClr>
                  </a:solidFill>
                  <a:prstDash val="solid"/>
                  <a:miter lim="800000"/>
                </a:ln>
                <a:solidFill>
                  <a:schemeClr val="accent6"/>
                </a:solidFill>
                <a:latin typeface="Arial" panose="020B0604020202020204" pitchFamily="34" charset="0"/>
                <a:cs typeface="Arial" panose="020B0604020202020204" pitchFamily="34" charset="0"/>
              </a:rPr>
              <a:t> &amp; Breathing</a:t>
            </a:r>
          </a:p>
        </p:txBody>
      </p:sp>
      <p:sp>
        <p:nvSpPr>
          <p:cNvPr id="7" name="Title 1"/>
          <p:cNvSpPr>
            <a:spLocks noGrp="1"/>
          </p:cNvSpPr>
          <p:nvPr>
            <p:ph type="title"/>
          </p:nvPr>
        </p:nvSpPr>
        <p:spPr>
          <a:xfrm>
            <a:off x="470262" y="657361"/>
            <a:ext cx="7690304" cy="892765"/>
          </a:xfrm>
          <a:extLst/>
        </p:spPr>
        <p:txBody>
          <a:bodyPr rtlCol="0" anchor="t">
            <a:normAutofit/>
          </a:bodyPr>
          <a:lstStyle/>
          <a:p>
            <a:pPr eaLnBrk="1" fontAlgn="auto" hangingPunct="1">
              <a:spcAft>
                <a:spcPts val="0"/>
              </a:spcAft>
              <a:defRPr/>
            </a:pPr>
            <a:r>
              <a:rPr lang="en-GB" dirty="0" smtClean="0">
                <a:solidFill>
                  <a:schemeClr val="accent6"/>
                </a:solidFill>
                <a:cs typeface="Arial" pitchFamily="34" charset="0"/>
              </a:rPr>
              <a:t>Four Steps to Help Children</a:t>
            </a:r>
            <a:r>
              <a:rPr lang="en-GB" dirty="0" smtClean="0">
                <a:solidFill>
                  <a:schemeClr val="accent6"/>
                </a:solidFill>
              </a:rPr>
              <a:t/>
            </a:r>
            <a:br>
              <a:rPr lang="en-GB" dirty="0" smtClean="0">
                <a:solidFill>
                  <a:schemeClr val="accent6"/>
                </a:solidFill>
              </a:rPr>
            </a:br>
            <a:endParaRPr lang="en-GB" dirty="0" smtClean="0">
              <a:solidFill>
                <a:schemeClr val="accent6"/>
              </a:solidFill>
            </a:endParaRPr>
          </a:p>
        </p:txBody>
      </p:sp>
      <p:sp>
        <p:nvSpPr>
          <p:cNvPr id="8" name="Rectangle 7"/>
          <p:cNvSpPr/>
          <p:nvPr/>
        </p:nvSpPr>
        <p:spPr>
          <a:xfrm>
            <a:off x="-20324" y="5229200"/>
            <a:ext cx="8515473" cy="1323439"/>
          </a:xfrm>
          <a:prstGeom prst="rect">
            <a:avLst/>
          </a:prstGeom>
          <a:noFill/>
        </p:spPr>
        <p:txBody>
          <a:bodyPr wrap="none">
            <a:spAutoFit/>
          </a:bodyPr>
          <a:lstStyle/>
          <a:p>
            <a:pPr algn="ctr">
              <a:defRPr/>
            </a:pPr>
            <a:r>
              <a:rPr lang="en-US" sz="4000" dirty="0" smtClean="0">
                <a:ln w="18000">
                  <a:solidFill>
                    <a:schemeClr val="accent2">
                      <a:satMod val="140000"/>
                    </a:schemeClr>
                  </a:solidFill>
                  <a:prstDash val="solid"/>
                  <a:miter lim="800000"/>
                </a:ln>
                <a:solidFill>
                  <a:schemeClr val="accent6"/>
                </a:solidFill>
              </a:rPr>
              <a:t>        4</a:t>
            </a:r>
            <a:r>
              <a:rPr lang="en-US" sz="4000" dirty="0">
                <a:ln w="18000">
                  <a:solidFill>
                    <a:schemeClr val="accent2">
                      <a:satMod val="140000"/>
                    </a:schemeClr>
                  </a:solidFill>
                  <a:prstDash val="solid"/>
                  <a:miter lim="800000"/>
                </a:ln>
                <a:solidFill>
                  <a:schemeClr val="accent6"/>
                </a:solidFill>
              </a:rPr>
              <a:t>. Manage unwanted behaviour</a:t>
            </a:r>
          </a:p>
          <a:p>
            <a:pPr algn="ctr">
              <a:defRPr/>
            </a:pPr>
            <a:endParaRPr lang="en-U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4245715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2879" y="532015"/>
            <a:ext cx="8507096" cy="631767"/>
          </a:xfrm>
        </p:spPr>
        <p:txBody>
          <a:bodyPr/>
          <a:lstStyle/>
          <a:p>
            <a:r>
              <a:rPr lang="en-GB" dirty="0" smtClean="0"/>
              <a:t>How to manage your child’ anxiety</a:t>
            </a:r>
            <a:endParaRPr lang="en-GB" dirty="0"/>
          </a:p>
        </p:txBody>
      </p:sp>
      <p:sp>
        <p:nvSpPr>
          <p:cNvPr id="3" name="Content Placeholder 2"/>
          <p:cNvSpPr>
            <a:spLocks noGrp="1"/>
          </p:cNvSpPr>
          <p:nvPr>
            <p:ph sz="half" idx="1"/>
          </p:nvPr>
        </p:nvSpPr>
        <p:spPr>
          <a:xfrm>
            <a:off x="182879" y="1346661"/>
            <a:ext cx="5754282" cy="5153892"/>
          </a:xfrm>
        </p:spPr>
        <p:txBody>
          <a:bodyPr/>
          <a:lstStyle/>
          <a:p>
            <a:r>
              <a:rPr lang="en-GB" sz="1800" dirty="0" smtClean="0"/>
              <a:t>As soon as you notice the warning signs, say the child’s name</a:t>
            </a:r>
          </a:p>
          <a:p>
            <a:r>
              <a:rPr lang="en-GB" sz="1800" dirty="0" smtClean="0"/>
              <a:t>Ask them to:</a:t>
            </a:r>
          </a:p>
          <a:p>
            <a:pPr marL="0" indent="0">
              <a:buNone/>
            </a:pPr>
            <a:endParaRPr lang="en-GB" sz="1800" dirty="0" smtClean="0"/>
          </a:p>
          <a:p>
            <a:r>
              <a:rPr lang="en-GB" sz="1800" b="1" dirty="0" smtClean="0">
                <a:solidFill>
                  <a:srgbClr val="FF0000"/>
                </a:solidFill>
              </a:rPr>
              <a:t>STOP</a:t>
            </a:r>
          </a:p>
          <a:p>
            <a:r>
              <a:rPr lang="en-GB" sz="1800" b="1" dirty="0" smtClean="0">
                <a:solidFill>
                  <a:srgbClr val="0070C0"/>
                </a:solidFill>
              </a:rPr>
              <a:t>ACKNOWLEDGE AND VALIDATE HOW THE CHILD IS FEELING. NAME THE EMOTION FOR THEM</a:t>
            </a:r>
          </a:p>
          <a:p>
            <a:r>
              <a:rPr lang="en-GB" sz="1800" b="1" dirty="0" smtClean="0">
                <a:solidFill>
                  <a:srgbClr val="FF0000"/>
                </a:solidFill>
              </a:rPr>
              <a:t>REMAIN CALM AND CONTAINED IN THE WAY YOU REACT AND HOW YOU COMMUNICATE</a:t>
            </a:r>
          </a:p>
          <a:p>
            <a:r>
              <a:rPr lang="en-GB" sz="1800" b="1" dirty="0" smtClean="0">
                <a:solidFill>
                  <a:srgbClr val="0070C0"/>
                </a:solidFill>
              </a:rPr>
              <a:t>ENCOURAGE THE CHILD TO REFOCUS THEIR ATTENTION. GIVE CLEAR AND CONCISE INSTRUCTIONS AND TIME TO CALM DOWN</a:t>
            </a:r>
          </a:p>
          <a:p>
            <a:r>
              <a:rPr lang="en-GB" sz="1800" b="1" dirty="0" smtClean="0">
                <a:solidFill>
                  <a:srgbClr val="FF0000"/>
                </a:solidFill>
              </a:rPr>
              <a:t>REFLECT AND LEARN FROM THE EXPERIENCE- LOOK FOR SOLUTIONS TOGETHER</a:t>
            </a:r>
            <a:endParaRPr lang="en-GB" sz="1800" b="1" dirty="0">
              <a:solidFill>
                <a:srgbClr val="FF0000"/>
              </a:solidFill>
            </a:endParaRPr>
          </a:p>
        </p:txBody>
      </p:sp>
      <p:pic>
        <p:nvPicPr>
          <p:cNvPr id="6" name="Content Placeholder 5" descr="http://tse1.mm.bing.net/th?&amp;id=OIP.Mb0b6cbb2fd9028408f16b9a55e22d842o0&amp;w=300&amp;h=187&amp;c=0&amp;pid=1.9&amp;rs=0&amp;p=0&amp;r=0">
            <a:hlinkClick r:id="rId3"/>
          </p:cNvPr>
          <p:cNvPicPr>
            <a:picLocks noGrp="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143223" y="2446986"/>
            <a:ext cx="2734770" cy="3039414"/>
          </a:xfrm>
          <a:prstGeom prst="rect">
            <a:avLst/>
          </a:prstGeom>
          <a:noFill/>
          <a:ln>
            <a:noFill/>
          </a:ln>
        </p:spPr>
      </p:pic>
    </p:spTree>
    <p:extLst>
      <p:ext uri="{BB962C8B-B14F-4D97-AF65-F5344CB8AC3E}">
        <p14:creationId xmlns:p14="http://schemas.microsoft.com/office/powerpoint/2010/main" val="1853317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482138"/>
            <a:ext cx="8278812" cy="648393"/>
          </a:xfrm>
        </p:spPr>
        <p:txBody>
          <a:bodyPr/>
          <a:lstStyle/>
          <a:p>
            <a:r>
              <a:rPr lang="en-GB" dirty="0" smtClean="0"/>
              <a:t>Things to avoid…..</a:t>
            </a:r>
            <a:endParaRPr lang="en-GB" dirty="0"/>
          </a:p>
        </p:txBody>
      </p:sp>
      <p:sp>
        <p:nvSpPr>
          <p:cNvPr id="3" name="Content Placeholder 2"/>
          <p:cNvSpPr>
            <a:spLocks noGrp="1"/>
          </p:cNvSpPr>
          <p:nvPr>
            <p:ph idx="1"/>
          </p:nvPr>
        </p:nvSpPr>
        <p:spPr>
          <a:xfrm>
            <a:off x="420688" y="1379913"/>
            <a:ext cx="8280400" cy="5087389"/>
          </a:xfrm>
        </p:spPr>
        <p:txBody>
          <a:bodyPr/>
          <a:lstStyle/>
          <a:p>
            <a:r>
              <a:rPr lang="en-GB" sz="2000" b="1" dirty="0" smtClean="0">
                <a:solidFill>
                  <a:srgbClr val="FF0000"/>
                </a:solidFill>
              </a:rPr>
              <a:t>Avoid dismissing a child’s emotions: </a:t>
            </a:r>
            <a:r>
              <a:rPr lang="en-GB" sz="2000" dirty="0" smtClean="0"/>
              <a:t>saying ‘don’t be scared’ can lead the child to think they are wrong and bad for feeling that way</a:t>
            </a:r>
          </a:p>
          <a:p>
            <a:endParaRPr lang="en-GB" sz="2000" dirty="0"/>
          </a:p>
          <a:p>
            <a:r>
              <a:rPr lang="en-GB" sz="2000" b="1" dirty="0" smtClean="0">
                <a:solidFill>
                  <a:srgbClr val="FF0000"/>
                </a:solidFill>
              </a:rPr>
              <a:t>Avoid lying to avoid an emotional reaction:</a:t>
            </a:r>
            <a:r>
              <a:rPr lang="en-GB" sz="2000" dirty="0" smtClean="0"/>
              <a:t> ‘ it won’t hurt’ when it will may lead to a sense of distrust and increase the emotional response</a:t>
            </a:r>
          </a:p>
          <a:p>
            <a:endParaRPr lang="en-GB" sz="2000" dirty="0"/>
          </a:p>
          <a:p>
            <a:r>
              <a:rPr lang="en-GB" sz="2000" b="1" dirty="0" smtClean="0">
                <a:solidFill>
                  <a:srgbClr val="FF0000"/>
                </a:solidFill>
              </a:rPr>
              <a:t>Avoid shaming a child for their emotions: </a:t>
            </a:r>
            <a:r>
              <a:rPr lang="en-GB" sz="2000" dirty="0" smtClean="0"/>
              <a:t>teasing a child may lead to a sense of shame and undermines confidence</a:t>
            </a:r>
          </a:p>
          <a:p>
            <a:pPr marL="0" indent="0">
              <a:buNone/>
            </a:pPr>
            <a:endParaRPr lang="en-GB" sz="2000" dirty="0" smtClean="0"/>
          </a:p>
          <a:p>
            <a:r>
              <a:rPr lang="en-GB" sz="2000" b="1" dirty="0" smtClean="0">
                <a:solidFill>
                  <a:srgbClr val="FF0000"/>
                </a:solidFill>
              </a:rPr>
              <a:t>Avoid ignoring a child’s emotions</a:t>
            </a:r>
            <a:r>
              <a:rPr lang="en-GB" sz="2000" dirty="0" smtClean="0"/>
              <a:t>: this may tell the child that their emotions are not important and limit opportunities to learn new ways of managing emotions</a:t>
            </a:r>
            <a:endParaRPr lang="en-GB" sz="2000" dirty="0"/>
          </a:p>
        </p:txBody>
      </p:sp>
    </p:spTree>
    <p:extLst>
      <p:ext uri="{BB962C8B-B14F-4D97-AF65-F5344CB8AC3E}">
        <p14:creationId xmlns:p14="http://schemas.microsoft.com/office/powerpoint/2010/main" val="24408780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3"/>
          <p:cNvSpPr>
            <a:spLocks noGrp="1"/>
          </p:cNvSpPr>
          <p:nvPr>
            <p:ph type="title"/>
          </p:nvPr>
        </p:nvSpPr>
        <p:spPr>
          <a:xfrm>
            <a:off x="411163" y="595313"/>
            <a:ext cx="8278812" cy="554037"/>
          </a:xfrm>
        </p:spPr>
        <p:txBody>
          <a:bodyPr/>
          <a:lstStyle/>
          <a:p>
            <a:r>
              <a:rPr lang="en-GB" altLang="en-US" smtClean="0">
                <a:ea typeface="ＭＳ Ｐゴシック" pitchFamily="34" charset="-128"/>
              </a:rPr>
              <a:t>Bringing the anxieties to life</a:t>
            </a:r>
          </a:p>
        </p:txBody>
      </p:sp>
      <p:sp>
        <p:nvSpPr>
          <p:cNvPr id="5" name="Content Placeholder 4"/>
          <p:cNvSpPr>
            <a:spLocks noGrp="1"/>
          </p:cNvSpPr>
          <p:nvPr>
            <p:ph sz="half" idx="1"/>
          </p:nvPr>
        </p:nvSpPr>
        <p:spPr>
          <a:xfrm>
            <a:off x="304800" y="1385888"/>
            <a:ext cx="4154488" cy="5056187"/>
          </a:xfrm>
        </p:spPr>
        <p:txBody>
          <a:bodyPr/>
          <a:lstStyle/>
          <a:p>
            <a:pPr marL="69850" indent="0" eaLnBrk="1" hangingPunct="1">
              <a:buFont typeface="Wingdings 2" pitchFamily="18" charset="2"/>
              <a:buNone/>
              <a:defRPr/>
            </a:pPr>
            <a:r>
              <a:rPr lang="en-GB" altLang="en-US" sz="1800" dirty="0"/>
              <a:t>Ignoring your worries doesn’t help but bringing the worry to life and talking about it like a character can help especially for younger children.</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a:t>Help the child to create their own worry monster</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i="1" dirty="0">
                <a:solidFill>
                  <a:srgbClr val="3399FF"/>
                </a:solidFill>
              </a:rPr>
              <a:t>‘The worry monster lives in the old brain that is responsible for keeping us safe when we are in danger. Of course, sometimes he can get confused and a bit out of control. When that happens we need to stop and talk some sense into him. What do we need to tell him to help him calm down?’</a:t>
            </a:r>
          </a:p>
          <a:p>
            <a:pPr marL="0" indent="0">
              <a:buFontTx/>
              <a:buNone/>
              <a:defRPr/>
            </a:pPr>
            <a:endParaRPr lang="en-GB" dirty="0"/>
          </a:p>
        </p:txBody>
      </p:sp>
      <p:pic>
        <p:nvPicPr>
          <p:cNvPr id="35844" name="Content Placeholder 4" descr="http://blogs.psychcentral.com/therapy-soup/files/2013/10/Worry-Monster-colortm.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124450" y="1885950"/>
            <a:ext cx="3086100" cy="3856038"/>
          </a:xfr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3"/>
          <p:cNvSpPr>
            <a:spLocks noGrp="1"/>
          </p:cNvSpPr>
          <p:nvPr>
            <p:ph type="title"/>
          </p:nvPr>
        </p:nvSpPr>
        <p:spPr>
          <a:xfrm>
            <a:off x="411163" y="623888"/>
            <a:ext cx="8278812" cy="512762"/>
          </a:xfrm>
        </p:spPr>
        <p:txBody>
          <a:bodyPr/>
          <a:lstStyle/>
          <a:p>
            <a:r>
              <a:rPr lang="en-GB" altLang="en-US" smtClean="0">
                <a:ea typeface="ＭＳ Ｐゴシック" pitchFamily="34" charset="-128"/>
              </a:rPr>
              <a:t>Make a checklist</a:t>
            </a:r>
          </a:p>
        </p:txBody>
      </p:sp>
      <p:sp>
        <p:nvSpPr>
          <p:cNvPr id="5" name="Content Placeholder 4"/>
          <p:cNvSpPr>
            <a:spLocks noGrp="1"/>
          </p:cNvSpPr>
          <p:nvPr>
            <p:ph sz="half" idx="1"/>
          </p:nvPr>
        </p:nvSpPr>
        <p:spPr>
          <a:xfrm>
            <a:off x="290513" y="1398588"/>
            <a:ext cx="4357687" cy="4932362"/>
          </a:xfrm>
        </p:spPr>
        <p:txBody>
          <a:bodyPr/>
          <a:lstStyle/>
          <a:p>
            <a:pPr eaLnBrk="1" hangingPunct="1">
              <a:defRPr/>
            </a:pPr>
            <a:r>
              <a:rPr lang="en-GB" altLang="en-US" sz="1600" dirty="0"/>
              <a:t>What do trained pilots do when they face an emergency? They refer to a checklist. Even with years of experience a pilot will refer to a checklist because when you are faced with danger you cannot think straight.</a:t>
            </a:r>
          </a:p>
          <a:p>
            <a:pPr eaLnBrk="1" hangingPunct="1">
              <a:defRPr/>
            </a:pPr>
            <a:endParaRPr lang="en-GB" altLang="en-US" sz="1600" dirty="0"/>
          </a:p>
          <a:p>
            <a:pPr eaLnBrk="1" hangingPunct="1">
              <a:defRPr/>
            </a:pPr>
            <a:r>
              <a:rPr lang="en-GB" altLang="en-US" sz="1600" dirty="0"/>
              <a:t>When we feel anxious we can get overwhelmed and not be able to think clearly. </a:t>
            </a:r>
          </a:p>
          <a:p>
            <a:pPr eaLnBrk="1" hangingPunct="1">
              <a:defRPr/>
            </a:pPr>
            <a:endParaRPr lang="en-GB" altLang="en-US" sz="1600" dirty="0"/>
          </a:p>
          <a:p>
            <a:pPr eaLnBrk="1" hangingPunct="1">
              <a:defRPr/>
            </a:pPr>
            <a:r>
              <a:rPr lang="en-GB" altLang="en-US" sz="1600" dirty="0"/>
              <a:t>Drawing up a checklist of things that you know help you to calm down can be really useful. </a:t>
            </a:r>
          </a:p>
          <a:p>
            <a:pPr eaLnBrk="1" hangingPunct="1">
              <a:defRPr/>
            </a:pPr>
            <a:endParaRPr lang="en-GB" altLang="en-US" sz="1600" dirty="0"/>
          </a:p>
          <a:p>
            <a:pPr eaLnBrk="1" hangingPunct="1">
              <a:defRPr/>
            </a:pPr>
            <a:r>
              <a:rPr lang="en-GB" altLang="en-US" sz="1600" dirty="0"/>
              <a:t>You can try out new techniques and evaluate how helpful they are for reference.</a:t>
            </a:r>
          </a:p>
          <a:p>
            <a:pPr marL="0" indent="0">
              <a:buFontTx/>
              <a:buNone/>
              <a:defRPr/>
            </a:pPr>
            <a:endParaRPr lang="en-GB" dirty="0"/>
          </a:p>
        </p:txBody>
      </p:sp>
      <p:pic>
        <p:nvPicPr>
          <p:cNvPr id="36868" name="Content Placeholder 3" descr="http://2.bp.blogspot.com/-WKbmFMGysGY/UDhs0fwcrjI/AAAAAAAAAHs/w66d3ZK7LTQ/s640/Coping+Skills+Cards2.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03788" y="1579563"/>
            <a:ext cx="3786187" cy="4294187"/>
          </a:xfr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11163" y="636588"/>
            <a:ext cx="8278812" cy="512762"/>
          </a:xfrm>
        </p:spPr>
        <p:txBody>
          <a:bodyPr/>
          <a:lstStyle/>
          <a:p>
            <a:r>
              <a:rPr lang="en-GB" altLang="en-US" smtClean="0">
                <a:ea typeface="ＭＳ Ｐゴシック" pitchFamily="34" charset="-128"/>
              </a:rPr>
              <a:t>Some suggestions for your calm plan</a:t>
            </a:r>
          </a:p>
        </p:txBody>
      </p:sp>
      <p:sp>
        <p:nvSpPr>
          <p:cNvPr id="3" name="Content Placeholder 2"/>
          <p:cNvSpPr>
            <a:spLocks noGrp="1"/>
          </p:cNvSpPr>
          <p:nvPr>
            <p:ph sz="half" idx="1"/>
          </p:nvPr>
        </p:nvSpPr>
        <p:spPr>
          <a:xfrm>
            <a:off x="222250" y="1330325"/>
            <a:ext cx="2801938" cy="5040313"/>
          </a:xfrm>
        </p:spPr>
        <p:txBody>
          <a:bodyPr/>
          <a:lstStyle/>
          <a:p>
            <a:pPr marL="68580" indent="0" eaLnBrk="1" fontAlgn="auto" hangingPunct="1">
              <a:spcAft>
                <a:spcPts val="0"/>
              </a:spcAft>
              <a:buFont typeface="Wingdings 2" pitchFamily="18" charset="2"/>
              <a:buNone/>
              <a:defRPr/>
            </a:pPr>
            <a:r>
              <a:rPr lang="en-GB" sz="1400" b="1" dirty="0">
                <a:solidFill>
                  <a:srgbClr val="FF0000"/>
                </a:solidFill>
              </a:rPr>
              <a:t>HEAR</a:t>
            </a:r>
            <a:endParaRPr lang="en-GB" sz="1400" dirty="0"/>
          </a:p>
          <a:p>
            <a:pPr indent="-274320" eaLnBrk="1" fontAlgn="auto" hangingPunct="1">
              <a:spcAft>
                <a:spcPts val="0"/>
              </a:spcAft>
              <a:defRPr/>
            </a:pPr>
            <a:r>
              <a:rPr lang="en-GB" sz="1400" dirty="0"/>
              <a:t>Sing a song</a:t>
            </a:r>
          </a:p>
          <a:p>
            <a:pPr indent="-274320" eaLnBrk="1" fontAlgn="auto" hangingPunct="1">
              <a:spcAft>
                <a:spcPts val="0"/>
              </a:spcAft>
              <a:defRPr/>
            </a:pPr>
            <a:r>
              <a:rPr lang="en-GB" sz="1400" dirty="0"/>
              <a:t>Play a musical instrument</a:t>
            </a:r>
          </a:p>
          <a:p>
            <a:pPr indent="-274320" eaLnBrk="1" fontAlgn="auto" hangingPunct="1">
              <a:spcAft>
                <a:spcPts val="0"/>
              </a:spcAft>
              <a:defRPr/>
            </a:pPr>
            <a:r>
              <a:rPr lang="en-GB" sz="1400" dirty="0"/>
              <a:t>Count your breath</a:t>
            </a:r>
          </a:p>
          <a:p>
            <a:pPr indent="-274320" eaLnBrk="1" fontAlgn="auto" hangingPunct="1">
              <a:spcAft>
                <a:spcPts val="0"/>
              </a:spcAft>
              <a:defRPr/>
            </a:pPr>
            <a:r>
              <a:rPr lang="en-GB" sz="1400" dirty="0"/>
              <a:t>Listen to music</a:t>
            </a:r>
          </a:p>
          <a:p>
            <a:pPr marL="68580" indent="0" eaLnBrk="1" fontAlgn="auto" hangingPunct="1">
              <a:spcAft>
                <a:spcPts val="0"/>
              </a:spcAft>
              <a:buFont typeface="Wingdings 2" pitchFamily="18" charset="2"/>
              <a:buNone/>
              <a:defRPr/>
            </a:pPr>
            <a:endParaRPr lang="en-GB" sz="1400" dirty="0"/>
          </a:p>
          <a:p>
            <a:pPr marL="68580" indent="0" eaLnBrk="1" fontAlgn="auto" hangingPunct="1">
              <a:spcAft>
                <a:spcPts val="0"/>
              </a:spcAft>
              <a:buFont typeface="Wingdings 2" pitchFamily="18" charset="2"/>
              <a:buNone/>
              <a:defRPr/>
            </a:pPr>
            <a:r>
              <a:rPr lang="en-GB" sz="1400" b="1" dirty="0">
                <a:solidFill>
                  <a:srgbClr val="FF0000"/>
                </a:solidFill>
              </a:rPr>
              <a:t>TOUCH</a:t>
            </a:r>
            <a:endParaRPr lang="en-GB" sz="1400" dirty="0"/>
          </a:p>
          <a:p>
            <a:pPr indent="-274320" eaLnBrk="1" fontAlgn="auto" hangingPunct="1">
              <a:spcAft>
                <a:spcPts val="0"/>
              </a:spcAft>
              <a:defRPr/>
            </a:pPr>
            <a:r>
              <a:rPr lang="en-GB" sz="1400" dirty="0"/>
              <a:t>Have a bath</a:t>
            </a:r>
          </a:p>
          <a:p>
            <a:pPr indent="-274320" eaLnBrk="1" fontAlgn="auto" hangingPunct="1">
              <a:spcAft>
                <a:spcPts val="0"/>
              </a:spcAft>
              <a:defRPr/>
            </a:pPr>
            <a:r>
              <a:rPr lang="en-GB" sz="1400" dirty="0"/>
              <a:t>Give someone a hug</a:t>
            </a:r>
          </a:p>
          <a:p>
            <a:pPr indent="-274320" eaLnBrk="1" fontAlgn="auto" hangingPunct="1">
              <a:spcAft>
                <a:spcPts val="0"/>
              </a:spcAft>
              <a:defRPr/>
            </a:pPr>
            <a:r>
              <a:rPr lang="en-GB" sz="1400" dirty="0"/>
              <a:t>Stroke your pet</a:t>
            </a:r>
          </a:p>
          <a:p>
            <a:pPr indent="-274320" eaLnBrk="1" fontAlgn="auto" hangingPunct="1">
              <a:spcAft>
                <a:spcPts val="0"/>
              </a:spcAft>
              <a:defRPr/>
            </a:pPr>
            <a:r>
              <a:rPr lang="en-GB" sz="1400" dirty="0"/>
              <a:t>Brush your hair</a:t>
            </a:r>
          </a:p>
          <a:p>
            <a:pPr indent="-274320" eaLnBrk="1" fontAlgn="auto" hangingPunct="1">
              <a:spcAft>
                <a:spcPts val="0"/>
              </a:spcAft>
              <a:defRPr/>
            </a:pPr>
            <a:r>
              <a:rPr lang="en-GB" sz="1400" dirty="0"/>
              <a:t>Wash your face/hands</a:t>
            </a:r>
          </a:p>
          <a:p>
            <a:pPr indent="-274320" eaLnBrk="1" fontAlgn="auto" hangingPunct="1">
              <a:spcAft>
                <a:spcPts val="0"/>
              </a:spcAft>
              <a:defRPr/>
            </a:pPr>
            <a:r>
              <a:rPr lang="en-GB" sz="1400" dirty="0"/>
              <a:t>Apply cream</a:t>
            </a:r>
          </a:p>
          <a:p>
            <a:pPr indent="-274320" eaLnBrk="1" fontAlgn="auto" hangingPunct="1">
              <a:spcAft>
                <a:spcPts val="0"/>
              </a:spcAft>
              <a:defRPr/>
            </a:pPr>
            <a:r>
              <a:rPr lang="en-GB" sz="1400" dirty="0"/>
              <a:t>Paint your nails</a:t>
            </a:r>
          </a:p>
          <a:p>
            <a:pPr indent="-274320" eaLnBrk="1" fontAlgn="auto" hangingPunct="1">
              <a:spcAft>
                <a:spcPts val="0"/>
              </a:spcAft>
              <a:defRPr/>
            </a:pPr>
            <a:r>
              <a:rPr lang="en-GB" sz="1400" dirty="0"/>
              <a:t>Rub a smooth stone</a:t>
            </a:r>
          </a:p>
          <a:p>
            <a:pPr indent="-274320" eaLnBrk="1" fontAlgn="auto" hangingPunct="1">
              <a:spcAft>
                <a:spcPts val="0"/>
              </a:spcAft>
              <a:defRPr/>
            </a:pPr>
            <a:r>
              <a:rPr lang="en-GB" sz="1400" dirty="0"/>
              <a:t>Play with </a:t>
            </a:r>
            <a:r>
              <a:rPr lang="en-GB" sz="1400" dirty="0" smtClean="0"/>
              <a:t>clay/dough</a:t>
            </a:r>
          </a:p>
          <a:p>
            <a:pPr marL="84455" indent="0" eaLnBrk="1" fontAlgn="auto" hangingPunct="1">
              <a:spcAft>
                <a:spcPts val="0"/>
              </a:spcAft>
              <a:buFontTx/>
              <a:buNone/>
              <a:defRPr/>
            </a:pPr>
            <a:endParaRPr lang="en-GB" sz="1400" dirty="0"/>
          </a:p>
          <a:p>
            <a:pPr marL="84455" indent="0" eaLnBrk="1" fontAlgn="auto" hangingPunct="1">
              <a:spcAft>
                <a:spcPts val="0"/>
              </a:spcAft>
              <a:buFontTx/>
              <a:buNone/>
              <a:defRPr/>
            </a:pPr>
            <a:r>
              <a:rPr lang="en-GB" sz="1400" b="1" dirty="0" smtClean="0">
                <a:solidFill>
                  <a:srgbClr val="FF0000"/>
                </a:solidFill>
              </a:rPr>
              <a:t>TASTE</a:t>
            </a:r>
          </a:p>
          <a:p>
            <a:pPr marL="84455" indent="0" eaLnBrk="1" fontAlgn="auto" hangingPunct="1">
              <a:spcAft>
                <a:spcPts val="0"/>
              </a:spcAft>
              <a:buFontTx/>
              <a:buNone/>
              <a:defRPr/>
            </a:pPr>
            <a:r>
              <a:rPr lang="en-GB" sz="1400" dirty="0" smtClean="0"/>
              <a:t>Have something to eat</a:t>
            </a:r>
          </a:p>
          <a:p>
            <a:pPr marL="84455" indent="0" eaLnBrk="1" fontAlgn="auto" hangingPunct="1">
              <a:spcAft>
                <a:spcPts val="0"/>
              </a:spcAft>
              <a:buFontTx/>
              <a:buNone/>
              <a:defRPr/>
            </a:pPr>
            <a:endParaRPr lang="en-GB" sz="1400" dirty="0"/>
          </a:p>
          <a:p>
            <a:pPr marL="0" indent="0">
              <a:buFontTx/>
              <a:buNone/>
              <a:defRPr/>
            </a:pPr>
            <a:endParaRPr lang="en-GB" dirty="0"/>
          </a:p>
        </p:txBody>
      </p:sp>
      <p:sp>
        <p:nvSpPr>
          <p:cNvPr id="4" name="Content Placeholder 3"/>
          <p:cNvSpPr>
            <a:spLocks noGrp="1"/>
          </p:cNvSpPr>
          <p:nvPr>
            <p:ph sz="half" idx="2"/>
          </p:nvPr>
        </p:nvSpPr>
        <p:spPr>
          <a:xfrm>
            <a:off x="3338513" y="1330325"/>
            <a:ext cx="2701925" cy="5181600"/>
          </a:xfrm>
        </p:spPr>
        <p:txBody>
          <a:bodyPr/>
          <a:lstStyle/>
          <a:p>
            <a:pPr marL="68580" indent="0" eaLnBrk="1" fontAlgn="auto" hangingPunct="1">
              <a:spcAft>
                <a:spcPts val="0"/>
              </a:spcAft>
              <a:buFont typeface="Wingdings 2" pitchFamily="18" charset="2"/>
              <a:buNone/>
              <a:defRPr/>
            </a:pPr>
            <a:r>
              <a:rPr lang="en-GB" sz="1400" b="1" dirty="0">
                <a:solidFill>
                  <a:srgbClr val="FF0000"/>
                </a:solidFill>
              </a:rPr>
              <a:t>MOVE ABOUT</a:t>
            </a:r>
            <a:endParaRPr lang="en-GB" sz="1400" dirty="0"/>
          </a:p>
          <a:p>
            <a:pPr indent="-274320" eaLnBrk="1" fontAlgn="auto" hangingPunct="1">
              <a:spcAft>
                <a:spcPts val="0"/>
              </a:spcAft>
              <a:defRPr/>
            </a:pPr>
            <a:r>
              <a:rPr lang="en-GB" sz="1400" dirty="0"/>
              <a:t>Jumping jacks</a:t>
            </a:r>
          </a:p>
          <a:p>
            <a:pPr indent="-274320" eaLnBrk="1" fontAlgn="auto" hangingPunct="1">
              <a:spcAft>
                <a:spcPts val="0"/>
              </a:spcAft>
              <a:defRPr/>
            </a:pPr>
            <a:r>
              <a:rPr lang="en-GB" sz="1400" dirty="0"/>
              <a:t>Run around </a:t>
            </a:r>
          </a:p>
          <a:p>
            <a:pPr indent="-274320" eaLnBrk="1" fontAlgn="auto" hangingPunct="1">
              <a:spcAft>
                <a:spcPts val="0"/>
              </a:spcAft>
              <a:defRPr/>
            </a:pPr>
            <a:r>
              <a:rPr lang="en-GB" sz="1400" dirty="0"/>
              <a:t>Go for a walk</a:t>
            </a:r>
          </a:p>
          <a:p>
            <a:pPr indent="-274320" eaLnBrk="1" fontAlgn="auto" hangingPunct="1">
              <a:spcAft>
                <a:spcPts val="0"/>
              </a:spcAft>
              <a:defRPr/>
            </a:pPr>
            <a:r>
              <a:rPr lang="en-GB" sz="1400" dirty="0"/>
              <a:t>Dance</a:t>
            </a:r>
          </a:p>
          <a:p>
            <a:pPr indent="-274320" eaLnBrk="1" fontAlgn="auto" hangingPunct="1">
              <a:spcAft>
                <a:spcPts val="0"/>
              </a:spcAft>
              <a:defRPr/>
            </a:pPr>
            <a:r>
              <a:rPr lang="en-GB" sz="1400" dirty="0"/>
              <a:t>Do yoga</a:t>
            </a:r>
          </a:p>
          <a:p>
            <a:pPr indent="-274320" eaLnBrk="1" fontAlgn="auto" hangingPunct="1">
              <a:spcAft>
                <a:spcPts val="0"/>
              </a:spcAft>
              <a:defRPr/>
            </a:pPr>
            <a:r>
              <a:rPr lang="en-GB" sz="1400" dirty="0"/>
              <a:t>Squeeze a ball</a:t>
            </a:r>
          </a:p>
          <a:p>
            <a:pPr indent="-274320" eaLnBrk="1" fontAlgn="auto" hangingPunct="1">
              <a:spcAft>
                <a:spcPts val="0"/>
              </a:spcAft>
              <a:defRPr/>
            </a:pPr>
            <a:r>
              <a:rPr lang="en-GB" sz="1400" dirty="0"/>
              <a:t>Ride a bike</a:t>
            </a:r>
          </a:p>
          <a:p>
            <a:pPr marL="68580" indent="0" eaLnBrk="1" fontAlgn="auto" hangingPunct="1">
              <a:spcAft>
                <a:spcPts val="0"/>
              </a:spcAft>
              <a:buFont typeface="Wingdings 2" pitchFamily="18" charset="2"/>
              <a:buNone/>
              <a:defRPr/>
            </a:pPr>
            <a:r>
              <a:rPr lang="en-GB" sz="1400" dirty="0"/>
              <a:t> </a:t>
            </a:r>
          </a:p>
          <a:p>
            <a:pPr marL="68580" indent="0" eaLnBrk="1" fontAlgn="auto" hangingPunct="1">
              <a:spcAft>
                <a:spcPts val="0"/>
              </a:spcAft>
              <a:buFont typeface="Wingdings 2" pitchFamily="18" charset="2"/>
              <a:buNone/>
              <a:defRPr/>
            </a:pPr>
            <a:r>
              <a:rPr lang="en-GB" sz="1400" b="1" dirty="0">
                <a:solidFill>
                  <a:srgbClr val="FF0000"/>
                </a:solidFill>
              </a:rPr>
              <a:t>DO</a:t>
            </a:r>
          </a:p>
          <a:p>
            <a:pPr indent="-274320" eaLnBrk="1" fontAlgn="auto" hangingPunct="1">
              <a:spcAft>
                <a:spcPts val="0"/>
              </a:spcAft>
              <a:defRPr/>
            </a:pPr>
            <a:r>
              <a:rPr lang="en-GB" sz="1400" dirty="0"/>
              <a:t>Write your thoughts in a book</a:t>
            </a:r>
          </a:p>
          <a:p>
            <a:pPr indent="-274320" eaLnBrk="1" fontAlgn="auto" hangingPunct="1">
              <a:spcAft>
                <a:spcPts val="0"/>
              </a:spcAft>
              <a:defRPr/>
            </a:pPr>
            <a:r>
              <a:rPr lang="en-GB" sz="1400" dirty="0"/>
              <a:t>Colouring in</a:t>
            </a:r>
          </a:p>
          <a:p>
            <a:pPr indent="-274320" eaLnBrk="1" fontAlgn="auto" hangingPunct="1">
              <a:spcAft>
                <a:spcPts val="0"/>
              </a:spcAft>
              <a:defRPr/>
            </a:pPr>
            <a:r>
              <a:rPr lang="en-GB" sz="1400" dirty="0"/>
              <a:t>Play a game</a:t>
            </a:r>
          </a:p>
          <a:p>
            <a:pPr indent="-274320" eaLnBrk="1" fontAlgn="auto" hangingPunct="1">
              <a:spcAft>
                <a:spcPts val="0"/>
              </a:spcAft>
              <a:defRPr/>
            </a:pPr>
            <a:r>
              <a:rPr lang="en-GB" sz="1400" dirty="0"/>
              <a:t>Have a laugh</a:t>
            </a:r>
          </a:p>
          <a:p>
            <a:pPr indent="-274320" eaLnBrk="1" fontAlgn="auto" hangingPunct="1">
              <a:spcAft>
                <a:spcPts val="0"/>
              </a:spcAft>
              <a:defRPr/>
            </a:pPr>
            <a:r>
              <a:rPr lang="en-GB" sz="1400" dirty="0"/>
              <a:t>Make a cup of tea</a:t>
            </a:r>
          </a:p>
          <a:p>
            <a:pPr indent="-274320" eaLnBrk="1" fontAlgn="auto" hangingPunct="1">
              <a:spcAft>
                <a:spcPts val="0"/>
              </a:spcAft>
              <a:defRPr/>
            </a:pPr>
            <a:r>
              <a:rPr lang="en-GB" sz="1400" dirty="0"/>
              <a:t>Bake a cake</a:t>
            </a:r>
          </a:p>
          <a:p>
            <a:pPr indent="-274320" eaLnBrk="1" fontAlgn="auto" hangingPunct="1">
              <a:spcAft>
                <a:spcPts val="0"/>
              </a:spcAft>
              <a:defRPr/>
            </a:pPr>
            <a:r>
              <a:rPr lang="en-GB" sz="1400" dirty="0"/>
              <a:t>Rip up some paper</a:t>
            </a:r>
          </a:p>
          <a:p>
            <a:pPr indent="-274320" eaLnBrk="1" fontAlgn="auto" hangingPunct="1">
              <a:spcAft>
                <a:spcPts val="0"/>
              </a:spcAft>
              <a:defRPr/>
            </a:pPr>
            <a:r>
              <a:rPr lang="en-GB" sz="1400" dirty="0"/>
              <a:t>Punch a pillow</a:t>
            </a:r>
          </a:p>
          <a:p>
            <a:pPr marL="0" indent="0">
              <a:buFontTx/>
              <a:buNone/>
              <a:defRPr/>
            </a:pPr>
            <a:endParaRPr lang="en-GB" dirty="0"/>
          </a:p>
        </p:txBody>
      </p:sp>
      <p:sp>
        <p:nvSpPr>
          <p:cNvPr id="5" name="TextBox 4"/>
          <p:cNvSpPr txBox="1"/>
          <p:nvPr/>
        </p:nvSpPr>
        <p:spPr>
          <a:xfrm>
            <a:off x="5805488" y="1509713"/>
            <a:ext cx="3019425" cy="1816100"/>
          </a:xfrm>
          <a:prstGeom prst="rect">
            <a:avLst/>
          </a:prstGeom>
          <a:noFill/>
        </p:spPr>
        <p:txBody>
          <a:bodyPr>
            <a:spAutoFit/>
          </a:bodyPr>
          <a:lstStyle/>
          <a:p>
            <a:pPr marL="68580" fontAlgn="auto">
              <a:spcAft>
                <a:spcPts val="0"/>
              </a:spcAft>
              <a:buFont typeface="Wingdings 2" pitchFamily="18" charset="2"/>
              <a:buNone/>
              <a:defRPr/>
            </a:pPr>
            <a:r>
              <a:rPr lang="en-GB" sz="1400" b="1" dirty="0">
                <a:solidFill>
                  <a:srgbClr val="FF0000"/>
                </a:solidFill>
              </a:rPr>
              <a:t>SEE</a:t>
            </a:r>
            <a:endParaRPr lang="en-GB" sz="1400" dirty="0"/>
          </a:p>
          <a:p>
            <a:pPr indent="-274320" fontAlgn="auto">
              <a:spcAft>
                <a:spcPts val="0"/>
              </a:spcAft>
              <a:defRPr/>
            </a:pPr>
            <a:r>
              <a:rPr lang="en-GB" sz="1400" dirty="0"/>
              <a:t>Go outside</a:t>
            </a:r>
          </a:p>
          <a:p>
            <a:pPr indent="-274320" fontAlgn="auto">
              <a:spcAft>
                <a:spcPts val="0"/>
              </a:spcAft>
              <a:defRPr/>
            </a:pPr>
            <a:r>
              <a:rPr lang="en-GB" sz="1400" dirty="0"/>
              <a:t>Watch a film</a:t>
            </a:r>
          </a:p>
          <a:p>
            <a:pPr indent="-274320" fontAlgn="auto">
              <a:spcAft>
                <a:spcPts val="0"/>
              </a:spcAft>
              <a:defRPr/>
            </a:pPr>
            <a:r>
              <a:rPr lang="en-GB" sz="1400" dirty="0"/>
              <a:t>watch TV</a:t>
            </a:r>
          </a:p>
          <a:p>
            <a:pPr indent="-274320" fontAlgn="auto">
              <a:spcAft>
                <a:spcPts val="0"/>
              </a:spcAft>
              <a:defRPr/>
            </a:pPr>
            <a:r>
              <a:rPr lang="en-GB" sz="1400" dirty="0"/>
              <a:t>read a book/magazine</a:t>
            </a:r>
          </a:p>
          <a:p>
            <a:pPr indent="-274320" fontAlgn="auto">
              <a:spcAft>
                <a:spcPts val="0"/>
              </a:spcAft>
              <a:defRPr/>
            </a:pPr>
            <a:r>
              <a:rPr lang="en-GB" sz="1400" dirty="0"/>
              <a:t>watch a snow globe</a:t>
            </a:r>
          </a:p>
          <a:p>
            <a:pPr indent="-274320" fontAlgn="auto">
              <a:spcAft>
                <a:spcPts val="0"/>
              </a:spcAft>
              <a:defRPr/>
            </a:pPr>
            <a:r>
              <a:rPr lang="en-GB" sz="1400" dirty="0"/>
              <a:t>draw a picture</a:t>
            </a:r>
          </a:p>
          <a:p>
            <a:pPr indent="-274320" fontAlgn="auto">
              <a:spcAft>
                <a:spcPts val="0"/>
              </a:spcAft>
              <a:defRPr/>
            </a:pPr>
            <a:r>
              <a:rPr lang="en-GB" sz="1400" dirty="0"/>
              <a:t>blow some bubbles</a:t>
            </a:r>
          </a:p>
        </p:txBody>
      </p:sp>
      <p:pic>
        <p:nvPicPr>
          <p:cNvPr id="37894" name="Picture 5" descr="http://1.bp.blogspot.com/-SAYLO5VH3oA/UU6hGfye3GI/AAAAAAAABRg/jpYZpDKuSaQ/s1600/Five+Sens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4321175"/>
            <a:ext cx="3811587"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http://outburstmovement.com/wp-content/uploads/2013/10/cfy_50-ways-to-take-a-break.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13" y="787400"/>
            <a:ext cx="79121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11163" y="681038"/>
            <a:ext cx="8278812" cy="466725"/>
          </a:xfrm>
        </p:spPr>
        <p:txBody>
          <a:bodyPr/>
          <a:lstStyle/>
          <a:p>
            <a:r>
              <a:rPr lang="en-GB" altLang="en-US" smtClean="0">
                <a:ea typeface="ＭＳ Ｐゴシック" pitchFamily="34" charset="-128"/>
              </a:rPr>
              <a:t>Being Mindful</a:t>
            </a:r>
          </a:p>
        </p:txBody>
      </p:sp>
      <p:sp>
        <p:nvSpPr>
          <p:cNvPr id="3" name="Content Placeholder 2"/>
          <p:cNvSpPr>
            <a:spLocks noGrp="1"/>
          </p:cNvSpPr>
          <p:nvPr>
            <p:ph sz="half" idx="1"/>
          </p:nvPr>
        </p:nvSpPr>
        <p:spPr>
          <a:xfrm>
            <a:off x="200025" y="1412875"/>
            <a:ext cx="4259263" cy="5103813"/>
          </a:xfrm>
        </p:spPr>
        <p:txBody>
          <a:bodyPr/>
          <a:lstStyle/>
          <a:p>
            <a:pPr eaLnBrk="1" hangingPunct="1">
              <a:defRPr/>
            </a:pPr>
            <a:r>
              <a:rPr lang="en-GB" dirty="0"/>
              <a:t>Research shows that bringing our attention back into the present using mindfulness techniques can be helpful at moving us from ‘what if’ to ‘what is’</a:t>
            </a:r>
          </a:p>
          <a:p>
            <a:pPr eaLnBrk="1" hangingPunct="1">
              <a:defRPr/>
            </a:pPr>
            <a:endParaRPr lang="en-GB" dirty="0"/>
          </a:p>
          <a:p>
            <a:pPr eaLnBrk="1" hangingPunct="1">
              <a:defRPr/>
            </a:pPr>
            <a:r>
              <a:rPr lang="en-GB" dirty="0"/>
              <a:t>One simple way of doing this is to </a:t>
            </a:r>
            <a:r>
              <a:rPr lang="en-GB" dirty="0" smtClean="0"/>
              <a:t>refocus your mind’s attention onto </a:t>
            </a:r>
            <a:r>
              <a:rPr lang="en-GB" dirty="0"/>
              <a:t>your breathing for a few minutes </a:t>
            </a:r>
            <a:endParaRPr lang="en-GB" dirty="0" smtClean="0"/>
          </a:p>
          <a:p>
            <a:pPr eaLnBrk="1" hangingPunct="1">
              <a:defRPr/>
            </a:pPr>
            <a:endParaRPr lang="en-GB" dirty="0"/>
          </a:p>
          <a:p>
            <a:pPr eaLnBrk="1" hangingPunct="1">
              <a:defRPr/>
            </a:pPr>
            <a:r>
              <a:rPr lang="en-GB" dirty="0"/>
              <a:t>A</a:t>
            </a:r>
            <a:r>
              <a:rPr lang="en-GB" dirty="0" smtClean="0"/>
              <a:t>lternatively going for a walk, sitting in a car, listening to music, kick a football outside, using visualisations……</a:t>
            </a:r>
            <a:endParaRPr lang="en-GB" dirty="0"/>
          </a:p>
          <a:p>
            <a:pPr marL="0" indent="0">
              <a:buFontTx/>
              <a:buNone/>
              <a:defRPr/>
            </a:pPr>
            <a:endParaRPr lang="en-GB" b="1" dirty="0"/>
          </a:p>
        </p:txBody>
      </p:sp>
      <p:pic>
        <p:nvPicPr>
          <p:cNvPr id="39940" name="Content Placeholder 4" descr="http://media-cache-ak0.pinimg.com/736x/5b/02/c7/5b02c72f329a2271fef87b1a095e11b4.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87900" y="1412875"/>
            <a:ext cx="3773488" cy="4438650"/>
          </a:xfr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Content Placeholder 6" descr="http://www.emmalangton.co.uk/wp-content/uploads/2015/09/Balloon-Breathing-Card.jpg"/>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2575" y="803275"/>
            <a:ext cx="8861425" cy="605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11163" y="598488"/>
            <a:ext cx="8278812" cy="549275"/>
          </a:xfrm>
        </p:spPr>
        <p:txBody>
          <a:bodyPr/>
          <a:lstStyle/>
          <a:p>
            <a:r>
              <a:rPr lang="en-GB" altLang="en-US" smtClean="0">
                <a:ea typeface="ＭＳ Ｐゴシック" pitchFamily="34" charset="-128"/>
              </a:rPr>
              <a:t>Using mindfulness to calm you</a:t>
            </a:r>
          </a:p>
        </p:txBody>
      </p:sp>
      <p:sp>
        <p:nvSpPr>
          <p:cNvPr id="3" name="Content Placeholder 2"/>
          <p:cNvSpPr>
            <a:spLocks noGrp="1"/>
          </p:cNvSpPr>
          <p:nvPr>
            <p:ph sz="half" idx="1"/>
          </p:nvPr>
        </p:nvSpPr>
        <p:spPr>
          <a:xfrm>
            <a:off x="420688" y="1828800"/>
            <a:ext cx="4038600" cy="4405313"/>
          </a:xfrm>
        </p:spPr>
        <p:txBody>
          <a:bodyPr/>
          <a:lstStyle/>
          <a:p>
            <a:pPr marL="365760" lvl="1" indent="0" eaLnBrk="1" fontAlgn="auto" hangingPunct="1">
              <a:spcAft>
                <a:spcPts val="0"/>
              </a:spcAft>
              <a:buFont typeface="Wingdings 2" pitchFamily="18" charset="2"/>
              <a:buNone/>
              <a:defRPr/>
            </a:pPr>
            <a:r>
              <a:rPr lang="en-GB" sz="1800" dirty="0" smtClean="0">
                <a:solidFill>
                  <a:srgbClr val="FF0000"/>
                </a:solidFill>
              </a:rPr>
              <a:t>VISUALISATION EXERCISE</a:t>
            </a:r>
          </a:p>
          <a:p>
            <a:pPr marL="365760" lvl="1" indent="0" eaLnBrk="1" fontAlgn="auto" hangingPunct="1">
              <a:spcAft>
                <a:spcPts val="0"/>
              </a:spcAft>
              <a:buFont typeface="Wingdings 2" pitchFamily="18" charset="2"/>
              <a:buNone/>
              <a:defRPr/>
            </a:pPr>
            <a:endParaRPr lang="en-GB" sz="1800" dirty="0">
              <a:solidFill>
                <a:srgbClr val="FF0000"/>
              </a:solidFill>
            </a:endParaRPr>
          </a:p>
          <a:p>
            <a:pPr marL="365760" lvl="1" indent="0" eaLnBrk="1" fontAlgn="auto" hangingPunct="1">
              <a:spcAft>
                <a:spcPts val="0"/>
              </a:spcAft>
              <a:buFont typeface="Wingdings 2" pitchFamily="18" charset="2"/>
              <a:buNone/>
              <a:defRPr/>
            </a:pPr>
            <a:r>
              <a:rPr lang="en-GB" sz="1800" dirty="0" smtClean="0"/>
              <a:t>Go </a:t>
            </a:r>
            <a:r>
              <a:rPr lang="en-GB" sz="1800" dirty="0"/>
              <a:t>somewhere </a:t>
            </a:r>
            <a:r>
              <a:rPr lang="en-GB" sz="1800" dirty="0" smtClean="0"/>
              <a:t>quiet </a:t>
            </a:r>
            <a:r>
              <a:rPr lang="en-GB" sz="1800" dirty="0"/>
              <a:t>or just look out the window &amp; let your mind </a:t>
            </a:r>
            <a:r>
              <a:rPr lang="en-GB" sz="1800" dirty="0" smtClean="0"/>
              <a:t>relax.</a:t>
            </a:r>
          </a:p>
          <a:p>
            <a:pPr marL="365760" lvl="1" indent="0" eaLnBrk="1" fontAlgn="auto" hangingPunct="1">
              <a:spcAft>
                <a:spcPts val="0"/>
              </a:spcAft>
              <a:buFont typeface="Wingdings 2" pitchFamily="18" charset="2"/>
              <a:buNone/>
              <a:defRPr/>
            </a:pPr>
            <a:endParaRPr lang="en-GB" sz="1800" dirty="0" smtClean="0"/>
          </a:p>
          <a:p>
            <a:pPr marL="365760" lvl="1" indent="0" eaLnBrk="1" fontAlgn="auto" hangingPunct="1">
              <a:spcAft>
                <a:spcPts val="0"/>
              </a:spcAft>
              <a:buFont typeface="Wingdings 2" pitchFamily="18" charset="2"/>
              <a:buNone/>
              <a:defRPr/>
            </a:pPr>
            <a:r>
              <a:rPr lang="en-GB" sz="1800" dirty="0" smtClean="0"/>
              <a:t>Take </a:t>
            </a:r>
            <a:r>
              <a:rPr lang="en-GB" sz="1800" dirty="0"/>
              <a:t>your awareness to your breath. Focus on the movement of the breath as you inhale and exhale </a:t>
            </a:r>
            <a:r>
              <a:rPr lang="en-GB" sz="1800" dirty="0" smtClean="0"/>
              <a:t>deeply</a:t>
            </a:r>
          </a:p>
          <a:p>
            <a:pPr marL="365760" lvl="1" indent="0" eaLnBrk="1" fontAlgn="auto" hangingPunct="1">
              <a:spcAft>
                <a:spcPts val="0"/>
              </a:spcAft>
              <a:buFont typeface="Wingdings 2" pitchFamily="18" charset="2"/>
              <a:buNone/>
              <a:defRPr/>
            </a:pPr>
            <a:endParaRPr lang="en-GB" sz="1800" dirty="0"/>
          </a:p>
          <a:p>
            <a:pPr marL="365760" lvl="1" indent="0" eaLnBrk="1" fontAlgn="auto" hangingPunct="1">
              <a:spcAft>
                <a:spcPts val="0"/>
              </a:spcAft>
              <a:buFont typeface="Wingdings 2" pitchFamily="18" charset="2"/>
              <a:buNone/>
              <a:defRPr/>
            </a:pPr>
            <a:r>
              <a:rPr lang="en-GB" sz="1800" dirty="0" smtClean="0"/>
              <a:t>Think </a:t>
            </a:r>
            <a:r>
              <a:rPr lang="en-GB" sz="1800" dirty="0"/>
              <a:t>of your Happy Place &amp; let your mind take you </a:t>
            </a:r>
            <a:r>
              <a:rPr lang="en-GB" sz="1800" dirty="0" smtClean="0"/>
              <a:t>there……</a:t>
            </a:r>
            <a:endParaRPr lang="en-GB" sz="1800" dirty="0"/>
          </a:p>
          <a:p>
            <a:pPr marL="84455" indent="0" eaLnBrk="1" fontAlgn="auto" hangingPunct="1">
              <a:spcAft>
                <a:spcPts val="0"/>
              </a:spcAft>
              <a:buFontTx/>
              <a:buNone/>
              <a:defRPr/>
            </a:pPr>
            <a:endParaRPr lang="en-GB" sz="1800" dirty="0"/>
          </a:p>
          <a:p>
            <a:pPr marL="366713" lvl="1" indent="0" eaLnBrk="1" fontAlgn="auto" hangingPunct="1">
              <a:spcAft>
                <a:spcPts val="0"/>
              </a:spcAft>
              <a:buFont typeface="Wingdings 2" pitchFamily="18" charset="2"/>
              <a:buNone/>
              <a:defRPr/>
            </a:pPr>
            <a:endParaRPr lang="en-GB" sz="1800" dirty="0"/>
          </a:p>
          <a:p>
            <a:pPr marL="0" indent="0">
              <a:buFontTx/>
              <a:buNone/>
              <a:defRPr/>
            </a:pPr>
            <a:endParaRPr lang="en-GB" dirty="0"/>
          </a:p>
        </p:txBody>
      </p:sp>
      <p:pic>
        <p:nvPicPr>
          <p:cNvPr id="41988" name="Content Placeholder 5" descr="http://www.naturopathe-paris.fr/images/contenus/relaxation.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705350" y="2095500"/>
            <a:ext cx="3984625" cy="3157538"/>
          </a:xfr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411163" y="565150"/>
            <a:ext cx="8278812" cy="582613"/>
          </a:xfrm>
        </p:spPr>
        <p:txBody>
          <a:bodyPr/>
          <a:lstStyle/>
          <a:p>
            <a:r>
              <a:rPr lang="en-GB" altLang="en-US" smtClean="0">
                <a:ea typeface="ＭＳ Ｐゴシック" pitchFamily="34" charset="-128"/>
              </a:rPr>
              <a:t>Allow yourself time to worry</a:t>
            </a:r>
          </a:p>
        </p:txBody>
      </p:sp>
      <p:sp>
        <p:nvSpPr>
          <p:cNvPr id="3" name="Content Placeholder 2"/>
          <p:cNvSpPr>
            <a:spLocks noGrp="1"/>
          </p:cNvSpPr>
          <p:nvPr>
            <p:ph sz="half" idx="1"/>
          </p:nvPr>
        </p:nvSpPr>
        <p:spPr>
          <a:xfrm>
            <a:off x="420688" y="1346200"/>
            <a:ext cx="4038600" cy="4838700"/>
          </a:xfrm>
        </p:spPr>
        <p:txBody>
          <a:bodyPr/>
          <a:lstStyle/>
          <a:p>
            <a:pPr marL="69850" indent="0" eaLnBrk="1" hangingPunct="1">
              <a:buFont typeface="Wingdings 2" pitchFamily="18" charset="2"/>
              <a:buNone/>
              <a:defRPr/>
            </a:pPr>
            <a:r>
              <a:rPr lang="en-GB" altLang="en-US" sz="1800" dirty="0"/>
              <a:t>As you know, telling yourself or your child not to worry only makes you worry more!!</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a:t>Allowing your child to worry openly in limited doses can be helpful</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a:t>Create a daily ritual of worry time. Allow 10 to 15 minutes when you can openly talk and write down your worries and learn to let them go</a:t>
            </a:r>
          </a:p>
          <a:p>
            <a:pPr marL="69850" indent="0" eaLnBrk="1" hangingPunct="1">
              <a:buFont typeface="Wingdings 2" pitchFamily="18" charset="2"/>
              <a:buNone/>
              <a:defRPr/>
            </a:pPr>
            <a:endParaRPr lang="en-GB" altLang="en-US" sz="1800" dirty="0"/>
          </a:p>
          <a:p>
            <a:pPr marL="69850" indent="0" eaLnBrk="1" hangingPunct="1">
              <a:buFont typeface="Wingdings 2" pitchFamily="18" charset="2"/>
              <a:buNone/>
              <a:defRPr/>
            </a:pPr>
            <a:r>
              <a:rPr lang="en-GB" altLang="en-US" sz="1800" dirty="0"/>
              <a:t>When the time is up, close the book or box for the day and say ‘goodbye to the worries’</a:t>
            </a:r>
          </a:p>
          <a:p>
            <a:pPr marL="0" indent="0">
              <a:buFontTx/>
              <a:buNone/>
              <a:defRPr/>
            </a:pPr>
            <a:endParaRPr lang="en-GB" dirty="0"/>
          </a:p>
        </p:txBody>
      </p:sp>
      <p:pic>
        <p:nvPicPr>
          <p:cNvPr id="43012" name="Picture 4" descr="http://centerfornewdirections.files.wordpress.com/2013/07/worry-time-flowchart.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1245995"/>
            <a:ext cx="4195763" cy="5202237"/>
          </a:xfr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11163" y="722313"/>
            <a:ext cx="8278812" cy="576262"/>
          </a:xfrm>
        </p:spPr>
        <p:txBody>
          <a:bodyPr/>
          <a:lstStyle/>
          <a:p>
            <a:r>
              <a:rPr lang="en-GB" altLang="en-US" smtClean="0">
                <a:ea typeface="ＭＳ Ｐゴシック" pitchFamily="34" charset="-128"/>
              </a:rPr>
              <a:t>Suggestions to help challenge your worries</a:t>
            </a:r>
          </a:p>
        </p:txBody>
      </p:sp>
      <p:sp>
        <p:nvSpPr>
          <p:cNvPr id="3" name="Content Placeholder 2"/>
          <p:cNvSpPr>
            <a:spLocks noGrp="1"/>
          </p:cNvSpPr>
          <p:nvPr>
            <p:ph sz="half" idx="1"/>
          </p:nvPr>
        </p:nvSpPr>
        <p:spPr>
          <a:xfrm>
            <a:off x="149225" y="1298575"/>
            <a:ext cx="4865688" cy="5068888"/>
          </a:xfrm>
        </p:spPr>
        <p:txBody>
          <a:bodyPr/>
          <a:lstStyle/>
          <a:p>
            <a:pPr marL="0" indent="0" eaLnBrk="1" fontAlgn="auto" hangingPunct="1">
              <a:spcAft>
                <a:spcPts val="0"/>
              </a:spcAft>
              <a:buFontTx/>
              <a:buNone/>
              <a:defRPr/>
            </a:pPr>
            <a:endParaRPr lang="en-GB" sz="1600" dirty="0"/>
          </a:p>
          <a:p>
            <a:pPr eaLnBrk="1" fontAlgn="auto" hangingPunct="1">
              <a:spcAft>
                <a:spcPts val="0"/>
              </a:spcAft>
              <a:buFont typeface="Wingdings" panose="05000000000000000000" pitchFamily="2" charset="2"/>
              <a:buChar char="Ø"/>
              <a:defRPr/>
            </a:pPr>
            <a:r>
              <a:rPr lang="en-GB" sz="1600" dirty="0">
                <a:solidFill>
                  <a:srgbClr val="FF0000"/>
                </a:solidFill>
              </a:rPr>
              <a:t>THOUGHT DIARY </a:t>
            </a:r>
            <a:r>
              <a:rPr lang="en-GB" sz="1600" dirty="0"/>
              <a:t>– write down worries and fears and contain to a book you can just shut and close off your worries and fears</a:t>
            </a:r>
          </a:p>
          <a:p>
            <a:pPr eaLnBrk="1" fontAlgn="auto" hangingPunct="1">
              <a:spcAft>
                <a:spcPts val="0"/>
              </a:spcAft>
              <a:buFont typeface="Wingdings" panose="05000000000000000000" pitchFamily="2" charset="2"/>
              <a:buChar char="Ø"/>
              <a:defRPr/>
            </a:pPr>
            <a:endParaRPr lang="en-GB" sz="1600" dirty="0"/>
          </a:p>
          <a:p>
            <a:pPr eaLnBrk="1" fontAlgn="auto" hangingPunct="1">
              <a:spcAft>
                <a:spcPts val="0"/>
              </a:spcAft>
              <a:buFont typeface="Wingdings" panose="05000000000000000000" pitchFamily="2" charset="2"/>
              <a:buChar char="Ø"/>
              <a:defRPr/>
            </a:pPr>
            <a:r>
              <a:rPr lang="en-GB" sz="1600" dirty="0">
                <a:solidFill>
                  <a:srgbClr val="FF0000"/>
                </a:solidFill>
              </a:rPr>
              <a:t>CHALLENGE WORRIES </a:t>
            </a:r>
            <a:r>
              <a:rPr lang="en-GB" sz="1600" dirty="0"/>
              <a:t>Make a list of all the things  that worry </a:t>
            </a:r>
            <a:r>
              <a:rPr lang="en-GB" sz="1600" dirty="0" smtClean="0"/>
              <a:t>you. </a:t>
            </a:r>
            <a:r>
              <a:rPr lang="en-GB" sz="1600" dirty="0"/>
              <a:t>W</a:t>
            </a:r>
            <a:r>
              <a:rPr lang="en-GB" sz="1600" dirty="0" smtClean="0"/>
              <a:t>rite </a:t>
            </a:r>
            <a:r>
              <a:rPr lang="en-GB" sz="1600" dirty="0"/>
              <a:t>positive challenging statements next to your worry thoughts – “What would you tell your best friend to do”; is it a ‘fact or a belief?’</a:t>
            </a:r>
          </a:p>
          <a:p>
            <a:pPr eaLnBrk="1" fontAlgn="auto" hangingPunct="1">
              <a:spcAft>
                <a:spcPts val="0"/>
              </a:spcAft>
              <a:buFont typeface="Wingdings" panose="05000000000000000000" pitchFamily="2" charset="2"/>
              <a:buChar char="Ø"/>
              <a:defRPr/>
            </a:pPr>
            <a:endParaRPr lang="en-GB" sz="1600" dirty="0"/>
          </a:p>
          <a:p>
            <a:pPr eaLnBrk="1" fontAlgn="auto" hangingPunct="1">
              <a:spcAft>
                <a:spcPts val="0"/>
              </a:spcAft>
              <a:buFont typeface="Wingdings" panose="05000000000000000000" pitchFamily="2" charset="2"/>
              <a:buChar char="Ø"/>
              <a:defRPr/>
            </a:pPr>
            <a:r>
              <a:rPr lang="en-GB" sz="1600" dirty="0">
                <a:solidFill>
                  <a:srgbClr val="FF0000"/>
                </a:solidFill>
              </a:rPr>
              <a:t>FINDING SOLUTIONS </a:t>
            </a:r>
            <a:r>
              <a:rPr lang="en-GB" sz="1600" dirty="0"/>
              <a:t>using worry </a:t>
            </a:r>
            <a:r>
              <a:rPr lang="en-GB" sz="1600" dirty="0" smtClean="0"/>
              <a:t>tree</a:t>
            </a:r>
          </a:p>
          <a:p>
            <a:pPr eaLnBrk="1" fontAlgn="auto" hangingPunct="1">
              <a:spcAft>
                <a:spcPts val="0"/>
              </a:spcAft>
              <a:buFont typeface="Wingdings" panose="05000000000000000000" pitchFamily="2" charset="2"/>
              <a:buChar char="Ø"/>
              <a:defRPr/>
            </a:pPr>
            <a:endParaRPr lang="en-GB" sz="1600" dirty="0"/>
          </a:p>
          <a:p>
            <a:pPr eaLnBrk="1" fontAlgn="auto" hangingPunct="1">
              <a:spcAft>
                <a:spcPts val="0"/>
              </a:spcAft>
              <a:buFont typeface="Wingdings" panose="05000000000000000000" pitchFamily="2" charset="2"/>
              <a:buChar char="Ø"/>
              <a:defRPr/>
            </a:pPr>
            <a:r>
              <a:rPr lang="en-GB" sz="1600" dirty="0">
                <a:solidFill>
                  <a:srgbClr val="FF0000"/>
                </a:solidFill>
              </a:rPr>
              <a:t>TALK </a:t>
            </a:r>
            <a:r>
              <a:rPr lang="en-GB" sz="1600" dirty="0"/>
              <a:t>to someone – a problem shared is a problem halved</a:t>
            </a:r>
            <a:r>
              <a:rPr lang="en-GB" sz="1600" dirty="0" smtClean="0"/>
              <a:t>.</a:t>
            </a:r>
          </a:p>
          <a:p>
            <a:pPr marL="274320" indent="-274320" eaLnBrk="1" fontAlgn="auto" hangingPunct="1">
              <a:spcAft>
                <a:spcPts val="0"/>
              </a:spcAft>
              <a:buFont typeface="Wingdings"/>
              <a:buChar char=""/>
              <a:defRPr/>
            </a:pPr>
            <a:endParaRPr lang="en-GB" sz="1600" dirty="0"/>
          </a:p>
          <a:p>
            <a:pPr marL="0" indent="0" algn="ctr" eaLnBrk="1" fontAlgn="auto" hangingPunct="1">
              <a:spcAft>
                <a:spcPts val="0"/>
              </a:spcAft>
              <a:buNone/>
              <a:defRPr/>
            </a:pPr>
            <a:r>
              <a:rPr lang="en-GB" sz="1800" b="1" dirty="0" smtClean="0">
                <a:solidFill>
                  <a:srgbClr val="0070C0"/>
                </a:solidFill>
              </a:rPr>
              <a:t>Tell the Worry Monster that he cannot beat you!!</a:t>
            </a:r>
            <a:endParaRPr lang="en-GB" sz="1800" b="1" dirty="0">
              <a:solidFill>
                <a:srgbClr val="0070C0"/>
              </a:solidFill>
            </a:endParaRPr>
          </a:p>
          <a:p>
            <a:pPr marL="274320" indent="-274320" eaLnBrk="1" fontAlgn="auto" hangingPunct="1">
              <a:spcAft>
                <a:spcPts val="0"/>
              </a:spcAft>
              <a:buFont typeface="Wingdings"/>
              <a:buChar char=""/>
              <a:defRPr/>
            </a:pPr>
            <a:endParaRPr lang="en-GB" sz="1600" dirty="0"/>
          </a:p>
          <a:p>
            <a:pPr marL="0" indent="0">
              <a:buFontTx/>
              <a:buNone/>
              <a:defRPr/>
            </a:pPr>
            <a:endParaRPr lang="en-GB" dirty="0"/>
          </a:p>
        </p:txBody>
      </p:sp>
      <p:pic>
        <p:nvPicPr>
          <p:cNvPr id="44036" name="Content Placeholder 4" descr="http://www.webpresent.se/shop/24527/art27/h3137/9973137-origpic-34e120.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176838" y="1984375"/>
            <a:ext cx="3509962" cy="3659188"/>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4"/>
          <p:cNvSpPr>
            <a:spLocks noGrp="1"/>
          </p:cNvSpPr>
          <p:nvPr>
            <p:ph type="title"/>
          </p:nvPr>
        </p:nvSpPr>
        <p:spPr>
          <a:xfrm>
            <a:off x="411163" y="549275"/>
            <a:ext cx="8278812" cy="598488"/>
          </a:xfrm>
        </p:spPr>
        <p:txBody>
          <a:bodyPr/>
          <a:lstStyle/>
          <a:p>
            <a:r>
              <a:rPr lang="en-GB" altLang="en-US" smtClean="0">
                <a:ea typeface="ＭＳ Ｐゴシック" pitchFamily="34" charset="-128"/>
              </a:rPr>
              <a:t>An example of a Worry Tree </a:t>
            </a:r>
          </a:p>
        </p:txBody>
      </p:sp>
      <p:pic>
        <p:nvPicPr>
          <p:cNvPr id="45059" name="il_fi" descr="http://www.drchristinahibbert.com/wp-content/uploads/2012/05/worry-tree.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a:xfrm>
            <a:off x="411163" y="1512888"/>
            <a:ext cx="8278812" cy="4721225"/>
          </a:xfr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11163" y="582613"/>
            <a:ext cx="8278812" cy="581025"/>
          </a:xfrm>
        </p:spPr>
        <p:txBody>
          <a:bodyPr/>
          <a:lstStyle/>
          <a:p>
            <a:r>
              <a:rPr lang="en-GB" altLang="en-US" smtClean="0">
                <a:ea typeface="ＭＳ Ｐゴシック" pitchFamily="34" charset="-128"/>
              </a:rPr>
              <a:t>Avoid Avoiding……</a:t>
            </a:r>
          </a:p>
        </p:txBody>
      </p:sp>
      <p:sp>
        <p:nvSpPr>
          <p:cNvPr id="3" name="Content Placeholder 2"/>
          <p:cNvSpPr>
            <a:spLocks noGrp="1"/>
          </p:cNvSpPr>
          <p:nvPr>
            <p:ph sz="half" idx="1"/>
          </p:nvPr>
        </p:nvSpPr>
        <p:spPr>
          <a:xfrm>
            <a:off x="420688" y="1397000"/>
            <a:ext cx="4038600" cy="4754563"/>
          </a:xfrm>
        </p:spPr>
        <p:txBody>
          <a:bodyPr/>
          <a:lstStyle/>
          <a:p>
            <a:pPr eaLnBrk="1" hangingPunct="1">
              <a:defRPr/>
            </a:pPr>
            <a:r>
              <a:rPr lang="en-GB" altLang="en-US" dirty="0"/>
              <a:t>Do you want to avoid social situations, going to school, planes, dogs, basically anything that makes you feel anxious?</a:t>
            </a:r>
          </a:p>
          <a:p>
            <a:pPr eaLnBrk="1" hangingPunct="1">
              <a:defRPr/>
            </a:pPr>
            <a:endParaRPr lang="en-GB" altLang="en-US" dirty="0"/>
          </a:p>
          <a:p>
            <a:pPr eaLnBrk="1" hangingPunct="1">
              <a:defRPr/>
            </a:pPr>
            <a:r>
              <a:rPr lang="en-GB" altLang="en-US" dirty="0"/>
              <a:t>Of course you do! That’s natural. The fight/flight response tells you to escape the situation that you believe to be threatening or dangerous.</a:t>
            </a:r>
          </a:p>
          <a:p>
            <a:pPr eaLnBrk="1" hangingPunct="1">
              <a:defRPr/>
            </a:pPr>
            <a:endParaRPr lang="en-GB" altLang="en-US" dirty="0"/>
          </a:p>
          <a:p>
            <a:pPr eaLnBrk="1" hangingPunct="1">
              <a:defRPr/>
            </a:pPr>
            <a:r>
              <a:rPr lang="en-GB" altLang="en-US" dirty="0"/>
              <a:t>Unfortunately in the long run, avoidance makes the anxiety worse.</a:t>
            </a:r>
          </a:p>
          <a:p>
            <a:pPr marL="0" indent="0">
              <a:buFontTx/>
              <a:buNone/>
              <a:defRPr/>
            </a:pPr>
            <a:endParaRPr lang="en-GB" dirty="0"/>
          </a:p>
        </p:txBody>
      </p:sp>
      <p:pic>
        <p:nvPicPr>
          <p:cNvPr id="46084" name="Content Placeholder 4" descr="http://goalistics.com/wp-content/uploads/2012/06/living-with-pain-approach-avoidance-conflict.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2300288"/>
            <a:ext cx="4038600" cy="3028950"/>
          </a:xfr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4"/>
          <p:cNvSpPr>
            <a:spLocks noGrp="1"/>
          </p:cNvSpPr>
          <p:nvPr>
            <p:ph type="title"/>
          </p:nvPr>
        </p:nvSpPr>
        <p:spPr>
          <a:xfrm>
            <a:off x="411163" y="546100"/>
            <a:ext cx="8278812" cy="574675"/>
          </a:xfrm>
        </p:spPr>
        <p:txBody>
          <a:bodyPr/>
          <a:lstStyle/>
          <a:p>
            <a:r>
              <a:rPr lang="en-GB" altLang="en-US" smtClean="0">
                <a:ea typeface="ＭＳ Ｐゴシック" pitchFamily="34" charset="-128"/>
              </a:rPr>
              <a:t>Laddering </a:t>
            </a:r>
          </a:p>
        </p:txBody>
      </p:sp>
      <p:sp>
        <p:nvSpPr>
          <p:cNvPr id="3" name="Content Placeholder 2"/>
          <p:cNvSpPr>
            <a:spLocks noGrp="1"/>
          </p:cNvSpPr>
          <p:nvPr>
            <p:ph sz="half" idx="1"/>
          </p:nvPr>
        </p:nvSpPr>
        <p:spPr>
          <a:xfrm>
            <a:off x="265113" y="1312863"/>
            <a:ext cx="4194175" cy="5057775"/>
          </a:xfrm>
        </p:spPr>
        <p:txBody>
          <a:bodyPr/>
          <a:lstStyle/>
          <a:p>
            <a:pPr marL="0" indent="0" eaLnBrk="1" hangingPunct="1">
              <a:buFontTx/>
              <a:buNone/>
              <a:defRPr/>
            </a:pPr>
            <a:r>
              <a:rPr lang="en-GB" dirty="0" smtClean="0"/>
              <a:t>Work with the child and make a plan together:</a:t>
            </a:r>
          </a:p>
          <a:p>
            <a:pPr marL="0" indent="0" eaLnBrk="1" hangingPunct="1">
              <a:buFontTx/>
              <a:buNone/>
              <a:defRPr/>
            </a:pPr>
            <a:endParaRPr lang="en-GB" dirty="0" smtClean="0"/>
          </a:p>
          <a:p>
            <a:pPr eaLnBrk="1" hangingPunct="1">
              <a:defRPr/>
            </a:pPr>
            <a:r>
              <a:rPr lang="en-GB" dirty="0" smtClean="0"/>
              <a:t>Break </a:t>
            </a:r>
            <a:r>
              <a:rPr lang="en-GB" dirty="0"/>
              <a:t>the worry down into manageable chunks and use gradual exposure to reach a </a:t>
            </a:r>
            <a:r>
              <a:rPr lang="en-GB" dirty="0" smtClean="0"/>
              <a:t>goal.</a:t>
            </a:r>
            <a:endParaRPr lang="en-GB" dirty="0"/>
          </a:p>
          <a:p>
            <a:pPr eaLnBrk="1" hangingPunct="1">
              <a:defRPr/>
            </a:pPr>
            <a:endParaRPr lang="en-GB" dirty="0" smtClean="0"/>
          </a:p>
          <a:p>
            <a:pPr eaLnBrk="1" hangingPunct="1">
              <a:defRPr/>
            </a:pPr>
            <a:r>
              <a:rPr lang="en-GB" dirty="0" smtClean="0"/>
              <a:t>Think of laddering as practicing and rehearsing a new skill.</a:t>
            </a:r>
          </a:p>
          <a:p>
            <a:pPr eaLnBrk="1" hangingPunct="1">
              <a:defRPr/>
            </a:pPr>
            <a:endParaRPr lang="en-GB" dirty="0"/>
          </a:p>
          <a:p>
            <a:pPr eaLnBrk="1" hangingPunct="1">
              <a:defRPr/>
            </a:pPr>
            <a:r>
              <a:rPr lang="en-GB" dirty="0" smtClean="0"/>
              <a:t>Reinforce the learning with praise and rewards</a:t>
            </a:r>
            <a:endParaRPr lang="en-GB" dirty="0"/>
          </a:p>
        </p:txBody>
      </p:sp>
      <p:pic>
        <p:nvPicPr>
          <p:cNvPr id="47108" name="Content Placeholder 6" descr="http://everlief.co.uk/wp-content/uploads/2012/09/Jasmine’s-ladder-to-success75.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459288" y="1622425"/>
            <a:ext cx="4389437" cy="4572000"/>
          </a:xfr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3"/>
          <p:cNvSpPr>
            <a:spLocks noGrp="1"/>
          </p:cNvSpPr>
          <p:nvPr>
            <p:ph type="title"/>
          </p:nvPr>
        </p:nvSpPr>
        <p:spPr>
          <a:xfrm>
            <a:off x="233363" y="598488"/>
            <a:ext cx="8456612" cy="549275"/>
          </a:xfrm>
        </p:spPr>
        <p:txBody>
          <a:bodyPr/>
          <a:lstStyle/>
          <a:p>
            <a:r>
              <a:rPr lang="en-GB" altLang="en-US" smtClean="0">
                <a:ea typeface="ＭＳ Ｐゴシック" pitchFamily="34" charset="-128"/>
              </a:rPr>
              <a:t>Challenging unhelpful Thoughts</a:t>
            </a:r>
          </a:p>
        </p:txBody>
      </p:sp>
      <p:sp>
        <p:nvSpPr>
          <p:cNvPr id="48131" name="Content Placeholder 4"/>
          <p:cNvSpPr>
            <a:spLocks noGrp="1"/>
          </p:cNvSpPr>
          <p:nvPr>
            <p:ph sz="half" idx="1"/>
          </p:nvPr>
        </p:nvSpPr>
        <p:spPr>
          <a:xfrm>
            <a:off x="233363" y="1397000"/>
            <a:ext cx="4554537" cy="5303838"/>
          </a:xfrm>
        </p:spPr>
        <p:txBody>
          <a:bodyPr/>
          <a:lstStyle/>
          <a:p>
            <a:pPr marL="0" indent="0" algn="just" eaLnBrk="1" hangingPunct="1">
              <a:buFont typeface="Wingdings" pitchFamily="2" charset="2"/>
              <a:buNone/>
            </a:pPr>
            <a:r>
              <a:rPr lang="en-GB" altLang="en-US" dirty="0" smtClean="0">
                <a:ea typeface="ＭＳ Ｐゴシック" pitchFamily="34" charset="-128"/>
              </a:rPr>
              <a:t>Remember, worry is the brain’s way of protecting us from danger</a:t>
            </a:r>
          </a:p>
          <a:p>
            <a:pPr marL="0" indent="0" algn="just" eaLnBrk="1" hangingPunct="1">
              <a:buFont typeface="Wingdings" pitchFamily="2" charset="2"/>
              <a:buNone/>
            </a:pPr>
            <a:endParaRPr lang="en-GB" altLang="en-US" dirty="0" smtClean="0">
              <a:ea typeface="ＭＳ Ｐゴシック" pitchFamily="34" charset="-128"/>
            </a:endParaRPr>
          </a:p>
          <a:p>
            <a:pPr marL="0" indent="0" algn="just" eaLnBrk="1" hangingPunct="1">
              <a:buFont typeface="Wingdings" pitchFamily="2" charset="2"/>
              <a:buNone/>
            </a:pPr>
            <a:r>
              <a:rPr lang="en-GB" altLang="en-US" dirty="0" smtClean="0">
                <a:ea typeface="ＭＳ Ｐゴシック" pitchFamily="34" charset="-128"/>
              </a:rPr>
              <a:t>To make sure we are really paying attention, sometimes the brain over exaggerates the object of worry.</a:t>
            </a:r>
          </a:p>
          <a:p>
            <a:pPr marL="0" indent="0" algn="just" eaLnBrk="1" hangingPunct="1">
              <a:buFont typeface="Wingdings" pitchFamily="2" charset="2"/>
              <a:buNone/>
            </a:pPr>
            <a:endParaRPr lang="en-GB" altLang="en-US" dirty="0">
              <a:ea typeface="ＭＳ Ｐゴシック" pitchFamily="34" charset="-128"/>
            </a:endParaRPr>
          </a:p>
          <a:p>
            <a:pPr marL="0" indent="0" algn="just" eaLnBrk="1" hangingPunct="1">
              <a:buFont typeface="Wingdings" pitchFamily="2" charset="2"/>
              <a:buNone/>
            </a:pPr>
            <a:r>
              <a:rPr lang="en-GB" altLang="en-US" dirty="0" smtClean="0">
                <a:ea typeface="ＭＳ Ｐゴシック" pitchFamily="34" charset="-128"/>
              </a:rPr>
              <a:t>One worry suddenly grows and grows!!</a:t>
            </a:r>
          </a:p>
          <a:p>
            <a:pPr marL="0" indent="0" algn="just" eaLnBrk="1" hangingPunct="1">
              <a:buFont typeface="Wingdings" pitchFamily="2" charset="2"/>
              <a:buNone/>
            </a:pPr>
            <a:endParaRPr lang="en-GB" altLang="en-US" dirty="0" smtClean="0">
              <a:ea typeface="ＭＳ Ｐゴシック" pitchFamily="34" charset="-128"/>
            </a:endParaRPr>
          </a:p>
          <a:p>
            <a:pPr marL="0" indent="0" algn="just" eaLnBrk="1" hangingPunct="1">
              <a:buFont typeface="Wingdings" pitchFamily="2" charset="2"/>
              <a:buNone/>
            </a:pPr>
            <a:r>
              <a:rPr lang="en-GB" altLang="en-US" dirty="0" smtClean="0">
                <a:ea typeface="ＭＳ Ｐゴシック" pitchFamily="34" charset="-128"/>
              </a:rPr>
              <a:t>The best way to deal with distorted thinking is to check out whether it is accurate thinking.</a:t>
            </a:r>
          </a:p>
          <a:p>
            <a:pPr marL="0" indent="0" algn="ctr" eaLnBrk="1" hangingPunct="1">
              <a:buFont typeface="Wingdings" pitchFamily="2" charset="2"/>
              <a:buNone/>
            </a:pPr>
            <a:r>
              <a:rPr lang="en-GB" altLang="en-US" b="1" dirty="0">
                <a:solidFill>
                  <a:srgbClr val="FF0000"/>
                </a:solidFill>
                <a:ea typeface="ＭＳ Ｐゴシック" pitchFamily="34" charset="-128"/>
              </a:rPr>
              <a:t>I</a:t>
            </a:r>
            <a:r>
              <a:rPr lang="en-GB" altLang="en-US" b="1" dirty="0" smtClean="0">
                <a:solidFill>
                  <a:srgbClr val="FF0000"/>
                </a:solidFill>
                <a:ea typeface="ＭＳ Ｐゴシック" pitchFamily="34" charset="-128"/>
              </a:rPr>
              <a:t>s it a fact or an opinion?</a:t>
            </a:r>
          </a:p>
          <a:p>
            <a:pPr marL="0" indent="0" algn="ctr" eaLnBrk="1" hangingPunct="1">
              <a:buFont typeface="Wingdings" pitchFamily="2" charset="2"/>
              <a:buNone/>
            </a:pPr>
            <a:endParaRPr lang="en-GB" altLang="en-US" sz="2400" b="1" dirty="0" smtClean="0">
              <a:solidFill>
                <a:srgbClr val="585A5A"/>
              </a:solidFill>
              <a:ea typeface="ＭＳ Ｐゴシック" pitchFamily="34" charset="-128"/>
            </a:endParaRPr>
          </a:p>
          <a:p>
            <a:pPr marL="0" indent="0">
              <a:buFontTx/>
              <a:buNone/>
            </a:pPr>
            <a:endParaRPr lang="en-GB" altLang="en-US" dirty="0" smtClean="0">
              <a:ea typeface="ＭＳ Ｐゴシック" pitchFamily="34" charset="-128"/>
            </a:endParaRPr>
          </a:p>
        </p:txBody>
      </p:sp>
      <p:pic>
        <p:nvPicPr>
          <p:cNvPr id="48132" name="Content Placeholder 4" descr="https://s-media-cache-ak0.pinimg.com/736x/fb/6f/6a/fb6f6a7bc5a0d9c2ec6f7d0f12786d54.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984750" y="1397000"/>
            <a:ext cx="3894138" cy="5303838"/>
          </a:xfr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11163" y="598488"/>
            <a:ext cx="6870700" cy="1147762"/>
          </a:xfrm>
        </p:spPr>
        <p:txBody>
          <a:bodyPr/>
          <a:lstStyle/>
          <a:p>
            <a:r>
              <a:rPr lang="en-GB" altLang="en-US" smtClean="0">
                <a:ea typeface="ＭＳ Ｐゴシック" pitchFamily="34" charset="-128"/>
              </a:rPr>
              <a:t>Challenging your thoughts using the 3 ‘Cs’</a:t>
            </a:r>
          </a:p>
        </p:txBody>
      </p:sp>
      <p:sp>
        <p:nvSpPr>
          <p:cNvPr id="3" name="Content Placeholder 2"/>
          <p:cNvSpPr>
            <a:spLocks noGrp="1"/>
          </p:cNvSpPr>
          <p:nvPr>
            <p:ph idx="1"/>
          </p:nvPr>
        </p:nvSpPr>
        <p:spPr>
          <a:xfrm>
            <a:off x="420688" y="1885950"/>
            <a:ext cx="8280400" cy="4198938"/>
          </a:xfrm>
        </p:spPr>
        <p:txBody>
          <a:bodyPr/>
          <a:lstStyle/>
          <a:p>
            <a:pPr eaLnBrk="1" hangingPunct="1">
              <a:defRPr/>
            </a:pPr>
            <a:r>
              <a:rPr lang="en-GB" altLang="en-US" sz="2000" b="1" dirty="0">
                <a:solidFill>
                  <a:srgbClr val="3399FF"/>
                </a:solidFill>
              </a:rPr>
              <a:t>Catch your thoughts: </a:t>
            </a:r>
            <a:r>
              <a:rPr lang="en-GB" altLang="en-US" sz="2000" dirty="0"/>
              <a:t>imagine your thoughts floating in a bubble above your head. Now catch your worried thought. What does it say? (no-one at school likes me)</a:t>
            </a:r>
          </a:p>
          <a:p>
            <a:pPr eaLnBrk="1" hangingPunct="1">
              <a:defRPr/>
            </a:pPr>
            <a:endParaRPr lang="en-GB" altLang="en-US" sz="2000" dirty="0"/>
          </a:p>
          <a:p>
            <a:pPr eaLnBrk="1" hangingPunct="1">
              <a:defRPr/>
            </a:pPr>
            <a:r>
              <a:rPr lang="en-GB" altLang="en-US" sz="2000" b="1" dirty="0">
                <a:solidFill>
                  <a:srgbClr val="3399FF"/>
                </a:solidFill>
              </a:rPr>
              <a:t>Collect evidence to challenge your thought:</a:t>
            </a:r>
            <a:r>
              <a:rPr lang="en-GB" altLang="en-US" sz="2000" dirty="0"/>
              <a:t> Feelings are not facts: ‘ I had a hard time finding someone to sit with me at lunchtime but Claire and I do our homework together. She is my friend’</a:t>
            </a:r>
          </a:p>
          <a:p>
            <a:pPr eaLnBrk="1" hangingPunct="1">
              <a:defRPr/>
            </a:pPr>
            <a:endParaRPr lang="en-GB" altLang="en-US" sz="2000" dirty="0"/>
          </a:p>
          <a:p>
            <a:pPr eaLnBrk="1" hangingPunct="1">
              <a:defRPr/>
            </a:pPr>
            <a:r>
              <a:rPr lang="en-GB" altLang="en-US" sz="2000" b="1" dirty="0">
                <a:solidFill>
                  <a:srgbClr val="3399FF"/>
                </a:solidFill>
              </a:rPr>
              <a:t>Challenge your thoughts: </a:t>
            </a:r>
            <a:r>
              <a:rPr lang="en-GB" altLang="en-US" sz="2000" dirty="0"/>
              <a:t>lets look at the evidence. Is it a fact or an opinion?</a:t>
            </a:r>
          </a:p>
          <a:p>
            <a:pPr marL="0" indent="0">
              <a:buFontTx/>
              <a:buNone/>
              <a:defRPr/>
            </a:pPr>
            <a:endParaRPr lang="en-GB"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11163" y="498475"/>
            <a:ext cx="8278812" cy="665163"/>
          </a:xfrm>
        </p:spPr>
        <p:txBody>
          <a:bodyPr/>
          <a:lstStyle/>
          <a:p>
            <a:r>
              <a:rPr lang="en-GB" altLang="en-US" smtClean="0">
                <a:ea typeface="ＭＳ Ｐゴシック" pitchFamily="34" charset="-128"/>
              </a:rPr>
              <a:t>When to be concerned</a:t>
            </a:r>
          </a:p>
        </p:txBody>
      </p:sp>
      <p:sp>
        <p:nvSpPr>
          <p:cNvPr id="50179" name="Content Placeholder 2"/>
          <p:cNvSpPr>
            <a:spLocks noGrp="1"/>
          </p:cNvSpPr>
          <p:nvPr>
            <p:ph idx="1"/>
          </p:nvPr>
        </p:nvSpPr>
        <p:spPr>
          <a:xfrm>
            <a:off x="420688" y="1163638"/>
            <a:ext cx="8280400" cy="5154612"/>
          </a:xfrm>
        </p:spPr>
        <p:txBody>
          <a:bodyPr/>
          <a:lstStyle/>
          <a:p>
            <a:pPr marL="0" indent="0">
              <a:buNone/>
            </a:pPr>
            <a:r>
              <a:rPr lang="en-GB" altLang="en-US" sz="1600" dirty="0">
                <a:ea typeface="ＭＳ Ｐゴシック" pitchFamily="34" charset="-128"/>
              </a:rPr>
              <a:t>When there’s been a change in their normal behaviour, its impacting on their functioning &amp; it has been persistent for a period of time. </a:t>
            </a:r>
          </a:p>
          <a:p>
            <a:endParaRPr lang="en-GB" altLang="en-US" sz="1600" dirty="0">
              <a:ea typeface="ＭＳ Ｐゴシック" pitchFamily="34" charset="-128"/>
            </a:endParaRPr>
          </a:p>
          <a:p>
            <a:r>
              <a:rPr lang="en-GB" altLang="en-US" sz="1600" dirty="0">
                <a:ea typeface="ＭＳ Ｐゴシック" pitchFamily="34" charset="-128"/>
              </a:rPr>
              <a:t>Avoiding certain situations</a:t>
            </a:r>
          </a:p>
          <a:p>
            <a:r>
              <a:rPr lang="en-GB" altLang="en-US" sz="1600" dirty="0">
                <a:ea typeface="ＭＳ Ｐゴシック" pitchFamily="34" charset="-128"/>
              </a:rPr>
              <a:t>A drop in academic performance</a:t>
            </a:r>
          </a:p>
          <a:p>
            <a:r>
              <a:rPr lang="en-GB" altLang="en-US" sz="1600" dirty="0">
                <a:ea typeface="ＭＳ Ｐゴシック" pitchFamily="34" charset="-128"/>
              </a:rPr>
              <a:t>Change in sleep pattern</a:t>
            </a:r>
          </a:p>
          <a:p>
            <a:r>
              <a:rPr lang="en-GB" altLang="en-US" sz="1600" dirty="0">
                <a:ea typeface="ＭＳ Ｐゴシック" pitchFamily="34" charset="-128"/>
              </a:rPr>
              <a:t>Change in appetite/eating patterns</a:t>
            </a:r>
          </a:p>
          <a:p>
            <a:r>
              <a:rPr lang="en-GB" altLang="en-US" sz="1600" dirty="0">
                <a:ea typeface="ＭＳ Ｐゴシック" pitchFamily="34" charset="-128"/>
              </a:rPr>
              <a:t>Weight loss or gain in a short period of time</a:t>
            </a:r>
          </a:p>
          <a:p>
            <a:r>
              <a:rPr lang="en-GB" altLang="en-US" sz="1600" dirty="0">
                <a:ea typeface="ＭＳ Ｐゴシック" pitchFamily="34" charset="-128"/>
              </a:rPr>
              <a:t>Complaining of physical symptoms</a:t>
            </a:r>
          </a:p>
          <a:p>
            <a:r>
              <a:rPr lang="en-GB" altLang="en-US" sz="1600" dirty="0">
                <a:ea typeface="ＭＳ Ｐゴシック" pitchFamily="34" charset="-128"/>
              </a:rPr>
              <a:t>Not caring about self, others and things</a:t>
            </a:r>
          </a:p>
          <a:p>
            <a:r>
              <a:rPr lang="en-GB" altLang="en-US" sz="1600" dirty="0">
                <a:ea typeface="ＭＳ Ｐゴシック" pitchFamily="34" charset="-128"/>
              </a:rPr>
              <a:t>Relationship or Friendship difficulties</a:t>
            </a:r>
          </a:p>
          <a:p>
            <a:r>
              <a:rPr lang="en-GB" altLang="en-US" sz="1600" dirty="0">
                <a:ea typeface="ＭＳ Ｐゴシック" pitchFamily="34" charset="-128"/>
              </a:rPr>
              <a:t>Lack of motivation</a:t>
            </a:r>
          </a:p>
          <a:p>
            <a:r>
              <a:rPr lang="en-GB" altLang="en-US" sz="1600" dirty="0">
                <a:ea typeface="ＭＳ Ｐゴシック" pitchFamily="34" charset="-128"/>
              </a:rPr>
              <a:t>Low self esteem</a:t>
            </a:r>
          </a:p>
          <a:p>
            <a:pPr marL="0" indent="0">
              <a:buNone/>
            </a:pPr>
            <a:endParaRPr lang="en-GB" altLang="en-US" dirty="0" smtClean="0">
              <a:ea typeface="ＭＳ Ｐゴシック" pitchFamily="34" charset="-128"/>
            </a:endParaRPr>
          </a:p>
        </p:txBody>
      </p:sp>
      <p:pic>
        <p:nvPicPr>
          <p:cNvPr id="50180" name="Picture 3" descr="http://www.ambergristoday.com/sites/default/files/imagecache/page_full/image/teenage-stres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684" y="2584360"/>
            <a:ext cx="361950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3"/>
          <p:cNvSpPr>
            <a:spLocks noGrp="1"/>
          </p:cNvSpPr>
          <p:nvPr>
            <p:ph type="title"/>
          </p:nvPr>
        </p:nvSpPr>
        <p:spPr>
          <a:xfrm>
            <a:off x="411163" y="560388"/>
            <a:ext cx="8278812" cy="574675"/>
          </a:xfrm>
        </p:spPr>
        <p:txBody>
          <a:bodyPr/>
          <a:lstStyle/>
          <a:p>
            <a:r>
              <a:rPr lang="en-GB" altLang="en-US" smtClean="0">
                <a:ea typeface="ＭＳ Ｐゴシック" pitchFamily="34" charset="-128"/>
              </a:rPr>
              <a:t>Where to go for Help</a:t>
            </a:r>
          </a:p>
        </p:txBody>
      </p:sp>
      <p:sp>
        <p:nvSpPr>
          <p:cNvPr id="5" name="Content Placeholder 4"/>
          <p:cNvSpPr>
            <a:spLocks noGrp="1"/>
          </p:cNvSpPr>
          <p:nvPr>
            <p:ph sz="half" idx="1"/>
          </p:nvPr>
        </p:nvSpPr>
        <p:spPr>
          <a:xfrm>
            <a:off x="420688" y="1357313"/>
            <a:ext cx="4298950" cy="5146675"/>
          </a:xfrm>
        </p:spPr>
        <p:txBody>
          <a:bodyPr/>
          <a:lstStyle/>
          <a:p>
            <a:pPr marL="69850" indent="0">
              <a:buFont typeface="Wingdings 2" pitchFamily="18" charset="2"/>
              <a:buNone/>
              <a:defRPr/>
            </a:pPr>
            <a:r>
              <a:rPr lang="en-GB" dirty="0"/>
              <a:t>Its Ok to ask for help and advice. Here are a few suggestions of where you can go to get help:</a:t>
            </a:r>
          </a:p>
          <a:p>
            <a:pPr marL="69850" indent="0">
              <a:buFont typeface="Wingdings 2" pitchFamily="18" charset="2"/>
              <a:buNone/>
              <a:defRPr/>
            </a:pPr>
            <a:endParaRPr lang="en-GB" dirty="0"/>
          </a:p>
          <a:p>
            <a:pPr>
              <a:defRPr/>
            </a:pPr>
            <a:r>
              <a:rPr lang="en-GB" dirty="0" smtClean="0"/>
              <a:t>School </a:t>
            </a:r>
          </a:p>
          <a:p>
            <a:pPr>
              <a:defRPr/>
            </a:pPr>
            <a:r>
              <a:rPr lang="en-GB" dirty="0" smtClean="0"/>
              <a:t>Children’s Centres</a:t>
            </a:r>
            <a:endParaRPr lang="en-GB" dirty="0"/>
          </a:p>
          <a:p>
            <a:pPr>
              <a:defRPr/>
            </a:pPr>
            <a:r>
              <a:rPr lang="en-GB" dirty="0" smtClean="0"/>
              <a:t>Health Visitors</a:t>
            </a:r>
          </a:p>
          <a:p>
            <a:pPr>
              <a:defRPr/>
            </a:pPr>
            <a:r>
              <a:rPr lang="en-GB" dirty="0" smtClean="0"/>
              <a:t>Primary Mental Health Worker</a:t>
            </a:r>
            <a:endParaRPr lang="en-GB" dirty="0"/>
          </a:p>
          <a:p>
            <a:pPr>
              <a:defRPr/>
            </a:pPr>
            <a:r>
              <a:rPr lang="en-GB" dirty="0"/>
              <a:t>GP</a:t>
            </a:r>
          </a:p>
          <a:p>
            <a:pPr>
              <a:defRPr/>
            </a:pPr>
            <a:r>
              <a:rPr lang="en-GB" dirty="0" smtClean="0"/>
              <a:t>CAMHS </a:t>
            </a:r>
          </a:p>
          <a:p>
            <a:pPr marL="0" indent="0">
              <a:buNone/>
              <a:defRPr/>
            </a:pPr>
            <a:endParaRPr lang="en-GB" dirty="0"/>
          </a:p>
          <a:p>
            <a:pPr marL="0" indent="0">
              <a:buFontTx/>
              <a:buNone/>
              <a:defRPr/>
            </a:pPr>
            <a:endParaRPr lang="en-GB" dirty="0"/>
          </a:p>
        </p:txBody>
      </p:sp>
      <p:sp>
        <p:nvSpPr>
          <p:cNvPr id="51204" name="Content Placeholder 7"/>
          <p:cNvSpPr>
            <a:spLocks noGrp="1"/>
          </p:cNvSpPr>
          <p:nvPr>
            <p:ph sz="half" idx="2"/>
          </p:nvPr>
        </p:nvSpPr>
        <p:spPr>
          <a:xfrm>
            <a:off x="4648200" y="2079625"/>
            <a:ext cx="4038600" cy="3662363"/>
          </a:xfrm>
        </p:spPr>
        <p:txBody>
          <a:bodyPr/>
          <a:lstStyle/>
          <a:p>
            <a:endParaRPr lang="en-US" altLang="en-US" dirty="0" smtClean="0">
              <a:ea typeface="ＭＳ Ｐゴシック" pitchFamily="34" charset="-128"/>
            </a:endParaRPr>
          </a:p>
        </p:txBody>
      </p:sp>
      <p:pic>
        <p:nvPicPr>
          <p:cNvPr id="51205" name="Picture 8" descr="http://gambit.mit.edu/images/charlie_brown_and_luc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7166" y="2079625"/>
            <a:ext cx="4375417"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11163" y="631825"/>
            <a:ext cx="8278812" cy="531813"/>
          </a:xfrm>
        </p:spPr>
        <p:txBody>
          <a:bodyPr/>
          <a:lstStyle/>
          <a:p>
            <a:r>
              <a:rPr lang="en-GB" altLang="en-US" smtClean="0">
                <a:ea typeface="ＭＳ Ｐゴシック" pitchFamily="34" charset="-128"/>
              </a:rPr>
              <a:t>Summary</a:t>
            </a:r>
          </a:p>
        </p:txBody>
      </p:sp>
      <p:sp>
        <p:nvSpPr>
          <p:cNvPr id="3" name="Content Placeholder 2"/>
          <p:cNvSpPr>
            <a:spLocks noGrp="1"/>
          </p:cNvSpPr>
          <p:nvPr>
            <p:ph sz="half" idx="1"/>
          </p:nvPr>
        </p:nvSpPr>
        <p:spPr>
          <a:xfrm>
            <a:off x="280988" y="1330325"/>
            <a:ext cx="5972175" cy="5232400"/>
          </a:xfrm>
        </p:spPr>
        <p:txBody>
          <a:bodyPr/>
          <a:lstStyle/>
          <a:p>
            <a:pPr indent="-274320" eaLnBrk="1" fontAlgn="auto" hangingPunct="1">
              <a:spcAft>
                <a:spcPts val="0"/>
              </a:spcAft>
              <a:defRPr/>
            </a:pPr>
            <a:r>
              <a:rPr lang="en-GB" altLang="en-US" sz="1800" dirty="0">
                <a:solidFill>
                  <a:srgbClr val="585A5A"/>
                </a:solidFill>
              </a:rPr>
              <a:t>Regain  control of anxiety. Do </a:t>
            </a:r>
            <a:r>
              <a:rPr lang="en-GB" altLang="en-US" sz="1800" b="1" dirty="0">
                <a:solidFill>
                  <a:srgbClr val="585A5A"/>
                </a:solidFill>
              </a:rPr>
              <a:t>not allow </a:t>
            </a:r>
            <a:r>
              <a:rPr lang="en-GB" altLang="en-US" sz="1800" dirty="0">
                <a:solidFill>
                  <a:srgbClr val="585A5A"/>
                </a:solidFill>
              </a:rPr>
              <a:t>anxiety to control you</a:t>
            </a:r>
          </a:p>
          <a:p>
            <a:pPr marL="68580" indent="0" eaLnBrk="1" fontAlgn="auto" hangingPunct="1">
              <a:spcAft>
                <a:spcPts val="0"/>
              </a:spcAft>
              <a:buFont typeface="Wingdings 2" pitchFamily="18" charset="2"/>
              <a:buNone/>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Keep the issue in proportion</a:t>
            </a:r>
          </a:p>
          <a:p>
            <a:pPr marL="68580" indent="0" eaLnBrk="1" fontAlgn="auto" hangingPunct="1">
              <a:spcAft>
                <a:spcPts val="0"/>
              </a:spcAft>
              <a:buFont typeface="Wingdings 2" pitchFamily="18" charset="2"/>
              <a:buNone/>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Feel the fear and face it anyway</a:t>
            </a:r>
          </a:p>
          <a:p>
            <a:pPr marL="68580" indent="0" eaLnBrk="1" fontAlgn="auto" hangingPunct="1">
              <a:spcAft>
                <a:spcPts val="0"/>
              </a:spcAft>
              <a:buFont typeface="Wingdings 2" pitchFamily="18" charset="2"/>
              <a:buNone/>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Use coping strategies : they WILL work, just keep practicing</a:t>
            </a:r>
          </a:p>
          <a:p>
            <a:pPr marL="68580" indent="0" eaLnBrk="1" fontAlgn="auto" hangingPunct="1">
              <a:spcAft>
                <a:spcPts val="0"/>
              </a:spcAft>
              <a:buFont typeface="Wingdings 2" pitchFamily="18" charset="2"/>
              <a:buNone/>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Have a ‘calm plan’ prepared</a:t>
            </a:r>
          </a:p>
          <a:p>
            <a:pPr indent="-274320" eaLnBrk="1" fontAlgn="auto" hangingPunct="1">
              <a:spcAft>
                <a:spcPts val="0"/>
              </a:spcAft>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Enjoy life; do not waste your life worrying  it away!</a:t>
            </a:r>
          </a:p>
          <a:p>
            <a:pPr marL="68580" indent="0" eaLnBrk="1" fontAlgn="auto" hangingPunct="1">
              <a:spcAft>
                <a:spcPts val="0"/>
              </a:spcAft>
              <a:buFont typeface="Wingdings 2" pitchFamily="18" charset="2"/>
              <a:buNone/>
              <a:defRPr/>
            </a:pPr>
            <a:endParaRPr lang="en-GB" altLang="en-US" sz="1800" dirty="0">
              <a:solidFill>
                <a:srgbClr val="585A5A"/>
              </a:solidFill>
            </a:endParaRPr>
          </a:p>
          <a:p>
            <a:pPr indent="-274320" eaLnBrk="1" fontAlgn="auto" hangingPunct="1">
              <a:spcAft>
                <a:spcPts val="0"/>
              </a:spcAft>
              <a:defRPr/>
            </a:pPr>
            <a:r>
              <a:rPr lang="en-GB" altLang="en-US" sz="1800" dirty="0">
                <a:solidFill>
                  <a:srgbClr val="585A5A"/>
                </a:solidFill>
              </a:rPr>
              <a:t>Know where to go to ask for help if you need it</a:t>
            </a:r>
          </a:p>
          <a:p>
            <a:pPr marL="0" indent="0">
              <a:buFontTx/>
              <a:buNone/>
              <a:defRPr/>
            </a:pPr>
            <a:endParaRPr lang="en-GB" sz="1800" dirty="0"/>
          </a:p>
        </p:txBody>
      </p:sp>
      <p:pic>
        <p:nvPicPr>
          <p:cNvPr id="54276" name="Content Placeholder 3" descr="http://media-cache-ec0.pinimg.com/736x/ac/07/03/ac0703116ffbb5139bce760cac7f281e.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884863" y="2300288"/>
            <a:ext cx="2908300" cy="2609850"/>
          </a:xfr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descr="http://flparentingnews.com/wp-content/uploads/2013/10/quotes-about-overcoming-challen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268413"/>
            <a:ext cx="7056437"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5"/>
          <p:cNvSpPr>
            <a:spLocks noGrp="1"/>
          </p:cNvSpPr>
          <p:nvPr>
            <p:ph type="title"/>
          </p:nvPr>
        </p:nvSpPr>
        <p:spPr/>
        <p:txBody>
          <a:bodyPr/>
          <a:lstStyle/>
          <a:p>
            <a:endParaRPr lang="en-US" altLang="en-US" smtClean="0">
              <a:ea typeface="ＭＳ Ｐゴシック" pitchFamily="34" charset="-128"/>
            </a:endParaRPr>
          </a:p>
        </p:txBody>
      </p:sp>
      <p:sp>
        <p:nvSpPr>
          <p:cNvPr id="56323" name="Content Placeholder 2"/>
          <p:cNvSpPr>
            <a:spLocks noGrp="1"/>
          </p:cNvSpPr>
          <p:nvPr>
            <p:ph sz="half" idx="1"/>
          </p:nvPr>
        </p:nvSpPr>
        <p:spPr>
          <a:xfrm>
            <a:off x="420688" y="1885950"/>
            <a:ext cx="3975100" cy="3856038"/>
          </a:xfrm>
        </p:spPr>
        <p:txBody>
          <a:bodyPr/>
          <a:lstStyle/>
          <a:p>
            <a:pPr marL="0" indent="0" algn="ctr">
              <a:buFontTx/>
              <a:buNone/>
            </a:pPr>
            <a:r>
              <a:rPr lang="en-GB" altLang="en-US" smtClean="0">
                <a:ea typeface="ＭＳ Ｐゴシック" pitchFamily="34" charset="-128"/>
              </a:rPr>
              <a:t>	</a:t>
            </a:r>
          </a:p>
          <a:p>
            <a:pPr marL="0" indent="0" algn="ctr">
              <a:buFontTx/>
              <a:buNone/>
            </a:pPr>
            <a:r>
              <a:rPr lang="en-GB" altLang="en-US" sz="6000" smtClean="0">
                <a:ea typeface="ＭＳ Ｐゴシック" pitchFamily="34" charset="-128"/>
              </a:rPr>
              <a:t>Questions </a:t>
            </a:r>
          </a:p>
          <a:p>
            <a:pPr marL="0" indent="0" algn="ctr">
              <a:buFontTx/>
              <a:buNone/>
            </a:pPr>
            <a:r>
              <a:rPr lang="en-GB" altLang="en-US" sz="6000" smtClean="0">
                <a:ea typeface="ＭＳ Ｐゴシック" pitchFamily="34" charset="-128"/>
              </a:rPr>
              <a:t>and </a:t>
            </a:r>
          </a:p>
          <a:p>
            <a:pPr marL="0" indent="0" algn="ctr">
              <a:buFontTx/>
              <a:buNone/>
            </a:pPr>
            <a:r>
              <a:rPr lang="en-GB" altLang="en-US" sz="6000" smtClean="0">
                <a:ea typeface="ＭＳ Ｐゴシック" pitchFamily="34" charset="-128"/>
              </a:rPr>
              <a:t>Answers</a:t>
            </a:r>
          </a:p>
        </p:txBody>
      </p:sp>
      <p:sp>
        <p:nvSpPr>
          <p:cNvPr id="56324" name="Content Placeholder 6"/>
          <p:cNvSpPr>
            <a:spLocks noGrp="1"/>
          </p:cNvSpPr>
          <p:nvPr>
            <p:ph sz="half" idx="2"/>
          </p:nvPr>
        </p:nvSpPr>
        <p:spPr>
          <a:xfrm>
            <a:off x="4852988" y="1885950"/>
            <a:ext cx="3833812" cy="3968750"/>
          </a:xfrm>
        </p:spPr>
        <p:txBody>
          <a:bodyPr/>
          <a:lstStyle/>
          <a:p>
            <a:pPr marL="0" indent="0">
              <a:buFontTx/>
              <a:buNone/>
            </a:pPr>
            <a:endParaRPr lang="en-US" altLang="en-US" smtClean="0">
              <a:ea typeface="ＭＳ Ｐゴシック" pitchFamily="34" charset="-128"/>
            </a:endParaRPr>
          </a:p>
        </p:txBody>
      </p:sp>
      <p:pic>
        <p:nvPicPr>
          <p:cNvPr id="56325" name="Picture 2" descr="http://robbrink.com/content/posts/snoopy-and-charlie-brow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1350" y="1885950"/>
            <a:ext cx="4275138"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4"/>
          <p:cNvSpPr>
            <a:spLocks noGrp="1"/>
          </p:cNvSpPr>
          <p:nvPr>
            <p:ph type="title"/>
          </p:nvPr>
        </p:nvSpPr>
        <p:spPr>
          <a:xfrm>
            <a:off x="411163" y="398463"/>
            <a:ext cx="8278812" cy="722312"/>
          </a:xfrm>
        </p:spPr>
        <p:txBody>
          <a:bodyPr/>
          <a:lstStyle/>
          <a:p>
            <a:r>
              <a:rPr lang="en-GB" altLang="en-US" smtClean="0">
                <a:ea typeface="ＭＳ Ｐゴシック" pitchFamily="34" charset="-128"/>
              </a:rPr>
              <a:t>Useful Websites and Contacts</a:t>
            </a:r>
          </a:p>
        </p:txBody>
      </p:sp>
      <p:sp>
        <p:nvSpPr>
          <p:cNvPr id="6" name="Content Placeholder 5"/>
          <p:cNvSpPr>
            <a:spLocks noGrp="1"/>
          </p:cNvSpPr>
          <p:nvPr>
            <p:ph idx="1"/>
          </p:nvPr>
        </p:nvSpPr>
        <p:spPr>
          <a:xfrm>
            <a:off x="420688" y="1357313"/>
            <a:ext cx="8280400" cy="5308600"/>
          </a:xfrm>
        </p:spPr>
        <p:txBody>
          <a:bodyPr/>
          <a:lstStyle/>
          <a:p>
            <a:pPr marL="0" indent="0" eaLnBrk="1" fontAlgn="auto" hangingPunct="1">
              <a:spcAft>
                <a:spcPts val="0"/>
              </a:spcAft>
              <a:buFontTx/>
              <a:buNone/>
              <a:defRPr/>
            </a:pPr>
            <a:r>
              <a:rPr lang="en-GB" sz="1400" dirty="0"/>
              <a:t>Phone </a:t>
            </a:r>
            <a:r>
              <a:rPr lang="en-GB" sz="1400" dirty="0" err="1"/>
              <a:t>Childline</a:t>
            </a:r>
            <a:r>
              <a:rPr lang="en-GB" sz="1400" dirty="0"/>
              <a:t>: 0800 11 11 </a:t>
            </a:r>
          </a:p>
          <a:p>
            <a:pPr marL="274320" indent="-274320" eaLnBrk="1" fontAlgn="auto" hangingPunct="1">
              <a:spcAft>
                <a:spcPts val="0"/>
              </a:spcAft>
              <a:buFont typeface="Wingdings" pitchFamily="2" charset="2"/>
              <a:buNone/>
              <a:defRPr/>
            </a:pPr>
            <a:endParaRPr lang="en-GB" sz="1400" dirty="0"/>
          </a:p>
          <a:p>
            <a:pPr marL="0" indent="0" eaLnBrk="1" fontAlgn="auto" hangingPunct="1">
              <a:spcAft>
                <a:spcPts val="0"/>
              </a:spcAft>
              <a:buFontTx/>
              <a:buNone/>
              <a:defRPr/>
            </a:pPr>
            <a:r>
              <a:rPr lang="en-GB" sz="1400" dirty="0"/>
              <a:t>Phone Samaritans: 08457 90 90 90 </a:t>
            </a:r>
          </a:p>
          <a:p>
            <a:pPr marL="274320" indent="-274320" eaLnBrk="1" fontAlgn="auto" hangingPunct="1">
              <a:spcAft>
                <a:spcPts val="0"/>
              </a:spcAft>
              <a:defRPr/>
            </a:pPr>
            <a:endParaRPr lang="en-GB" sz="1400" dirty="0"/>
          </a:p>
          <a:p>
            <a:pPr marL="0" indent="0" eaLnBrk="1" fontAlgn="auto" hangingPunct="1">
              <a:spcAft>
                <a:spcPts val="0"/>
              </a:spcAft>
              <a:buFont typeface="Wingdings 2" pitchFamily="18" charset="2"/>
              <a:buNone/>
              <a:defRPr/>
            </a:pPr>
            <a:r>
              <a:rPr lang="en-GB" sz="1400" dirty="0"/>
              <a:t>Or visit for more information</a:t>
            </a:r>
            <a:r>
              <a:rPr lang="en-GB" sz="1400" dirty="0" smtClean="0"/>
              <a:t>:</a:t>
            </a:r>
            <a:endParaRPr lang="en-GB" sz="1400" dirty="0"/>
          </a:p>
          <a:p>
            <a:pPr marL="274320" indent="-274320" eaLnBrk="1" fontAlgn="auto" hangingPunct="1">
              <a:spcAft>
                <a:spcPts val="0"/>
              </a:spcAft>
              <a:buFontTx/>
              <a:buNone/>
              <a:defRPr/>
            </a:pPr>
            <a:r>
              <a:rPr lang="en-GB" sz="1400" dirty="0"/>
              <a:t> 	</a:t>
            </a:r>
            <a:r>
              <a:rPr lang="en-GB" sz="1400" dirty="0">
                <a:hlinkClick r:id="rId3"/>
              </a:rPr>
              <a:t>www.mentalhealth.org.uk</a:t>
            </a:r>
            <a:endParaRPr lang="en-GB" sz="1400" dirty="0"/>
          </a:p>
          <a:p>
            <a:pPr marL="109537" indent="0" eaLnBrk="1" fontAlgn="auto" hangingPunct="1">
              <a:spcAft>
                <a:spcPts val="0"/>
              </a:spcAft>
              <a:buFont typeface="Wingdings 3" pitchFamily="18" charset="2"/>
              <a:buNone/>
              <a:defRPr/>
            </a:pPr>
            <a:r>
              <a:rPr lang="en-GB" sz="1400" dirty="0"/>
              <a:t>Young Minds</a:t>
            </a:r>
          </a:p>
          <a:p>
            <a:pPr marL="274320" indent="-274320" eaLnBrk="1" fontAlgn="auto" hangingPunct="1">
              <a:spcAft>
                <a:spcPts val="0"/>
              </a:spcAft>
              <a:buFontTx/>
              <a:buNone/>
              <a:defRPr/>
            </a:pPr>
            <a:r>
              <a:rPr lang="en-GB" sz="1400" dirty="0"/>
              <a:t>   	</a:t>
            </a:r>
            <a:r>
              <a:rPr lang="en-GB" sz="1400" dirty="0">
                <a:hlinkClick r:id="rId4"/>
              </a:rPr>
              <a:t>www.youngminds.org.uk</a:t>
            </a:r>
            <a:endParaRPr lang="en-GB" sz="1400" dirty="0"/>
          </a:p>
          <a:p>
            <a:pPr marL="109537" indent="0" eaLnBrk="1" fontAlgn="auto" hangingPunct="1">
              <a:spcAft>
                <a:spcPts val="0"/>
              </a:spcAft>
              <a:buFont typeface="Wingdings 3" pitchFamily="18" charset="2"/>
              <a:buNone/>
              <a:defRPr/>
            </a:pPr>
            <a:r>
              <a:rPr lang="en-GB" sz="1400" dirty="0" err="1"/>
              <a:t>Phobics</a:t>
            </a:r>
            <a:r>
              <a:rPr lang="en-GB" sz="1400" dirty="0"/>
              <a:t> Society</a:t>
            </a:r>
          </a:p>
          <a:p>
            <a:pPr marL="274320" indent="-274320" eaLnBrk="1" fontAlgn="auto" hangingPunct="1">
              <a:spcAft>
                <a:spcPts val="0"/>
              </a:spcAft>
              <a:buFontTx/>
              <a:buNone/>
              <a:defRPr/>
            </a:pPr>
            <a:r>
              <a:rPr lang="en-GB" sz="1400" dirty="0"/>
              <a:t>	</a:t>
            </a:r>
            <a:r>
              <a:rPr lang="en-GB" sz="1400" dirty="0">
                <a:hlinkClick r:id="rId5"/>
              </a:rPr>
              <a:t>www.phobics-society.org.uk</a:t>
            </a:r>
            <a:endParaRPr lang="en-GB" sz="1400" dirty="0"/>
          </a:p>
          <a:p>
            <a:pPr marL="274320" indent="-274320" eaLnBrk="1" fontAlgn="auto" hangingPunct="1">
              <a:spcAft>
                <a:spcPts val="0"/>
              </a:spcAft>
              <a:buFontTx/>
              <a:buNone/>
              <a:defRPr/>
            </a:pPr>
            <a:r>
              <a:rPr lang="en-GB" sz="1400" dirty="0"/>
              <a:t>Get self help</a:t>
            </a:r>
          </a:p>
          <a:p>
            <a:pPr marL="274320" indent="-274320" eaLnBrk="1" fontAlgn="auto" hangingPunct="1">
              <a:spcAft>
                <a:spcPts val="0"/>
              </a:spcAft>
              <a:buFontTx/>
              <a:buNone/>
              <a:defRPr/>
            </a:pPr>
            <a:r>
              <a:rPr lang="en-GB" sz="1400" dirty="0"/>
              <a:t>	</a:t>
            </a:r>
            <a:r>
              <a:rPr lang="en-GB" sz="1400" dirty="0" smtClean="0">
                <a:hlinkClick r:id="rId6"/>
              </a:rPr>
              <a:t>www.getselfhelp.org.uk</a:t>
            </a:r>
            <a:endParaRPr lang="en-GB" sz="1400" dirty="0" smtClean="0"/>
          </a:p>
          <a:p>
            <a:pPr marL="84455" indent="0" eaLnBrk="1" fontAlgn="auto" hangingPunct="1">
              <a:spcAft>
                <a:spcPts val="0"/>
              </a:spcAft>
              <a:buFontTx/>
              <a:buNone/>
              <a:defRPr/>
            </a:pPr>
            <a:r>
              <a:rPr lang="en-GB" sz="1400" dirty="0"/>
              <a:t>ASD emotional regulation website: </a:t>
            </a:r>
            <a:r>
              <a:rPr lang="en-GB" sz="1400" u="sng" dirty="0">
                <a:hlinkClick r:id="rId7"/>
              </a:rPr>
              <a:t>https://www.middletownautism.com/fs/doc/publications/mca-bulletin-8.pdf</a:t>
            </a:r>
            <a:endParaRPr lang="en-GB" sz="1400" dirty="0"/>
          </a:p>
          <a:p>
            <a:pPr marL="84455" indent="0" eaLnBrk="1" fontAlgn="auto" hangingPunct="1">
              <a:spcAft>
                <a:spcPts val="0"/>
              </a:spcAft>
              <a:buFontTx/>
              <a:buNone/>
              <a:defRPr/>
            </a:pPr>
            <a:r>
              <a:rPr lang="en-GB" sz="1400" u="sng" dirty="0">
                <a:hlinkClick r:id="rId8"/>
              </a:rPr>
              <a:t>http://</a:t>
            </a:r>
            <a:r>
              <a:rPr lang="en-GB" sz="1400" u="sng" dirty="0" smtClean="0">
                <a:hlinkClick r:id="rId8"/>
              </a:rPr>
              <a:t>psychology.tools/download-therapy-worksheets.html</a:t>
            </a:r>
            <a:endParaRPr lang="en-GB" sz="1400" u="sng" dirty="0" smtClean="0"/>
          </a:p>
          <a:p>
            <a:pPr marL="84455" indent="0" eaLnBrk="1" fontAlgn="auto" hangingPunct="1">
              <a:spcAft>
                <a:spcPts val="0"/>
              </a:spcAft>
              <a:buFontTx/>
              <a:buNone/>
              <a:defRPr/>
            </a:pPr>
            <a:endParaRPr lang="en-GB" sz="1400" u="sng" dirty="0" smtClean="0"/>
          </a:p>
          <a:p>
            <a:pPr marL="84455" indent="0" eaLnBrk="1" fontAlgn="auto" hangingPunct="1">
              <a:spcAft>
                <a:spcPts val="0"/>
              </a:spcAft>
              <a:buFontTx/>
              <a:buNone/>
              <a:defRPr/>
            </a:pPr>
            <a:r>
              <a:rPr lang="en-GB" sz="1400" u="sng" dirty="0"/>
              <a:t>http://raisingchildren.net.au/articles/autism_spectrum_disorder_anxiety.html/context/1390</a:t>
            </a:r>
          </a:p>
          <a:p>
            <a:pPr marL="274320" indent="-274320" algn="ctr" eaLnBrk="1" fontAlgn="auto" hangingPunct="1">
              <a:spcAft>
                <a:spcPts val="0"/>
              </a:spcAft>
              <a:buFontTx/>
              <a:buNone/>
              <a:defRPr/>
            </a:pPr>
            <a:endParaRPr lang="en-GB" sz="1400" dirty="0"/>
          </a:p>
          <a:p>
            <a:pPr marL="274320" indent="-274320" eaLnBrk="1" fontAlgn="auto" hangingPunct="1">
              <a:spcAft>
                <a:spcPts val="0"/>
              </a:spcAft>
              <a:buFontTx/>
              <a:buNone/>
              <a:defRPr/>
            </a:pPr>
            <a:endParaRPr lang="en-GB" sz="1400" dirty="0"/>
          </a:p>
          <a:p>
            <a:pPr marL="109537" indent="0" eaLnBrk="1" fontAlgn="auto" hangingPunct="1">
              <a:spcAft>
                <a:spcPts val="0"/>
              </a:spcAft>
              <a:buFont typeface="Wingdings 3" pitchFamily="18" charset="2"/>
              <a:buNone/>
              <a:defRPr/>
            </a:pPr>
            <a:endParaRPr lang="en-GB" sz="1400" dirty="0"/>
          </a:p>
          <a:p>
            <a:pPr marL="274320" indent="-274320" eaLnBrk="1" fontAlgn="auto" hangingPunct="1">
              <a:spcAft>
                <a:spcPts val="0"/>
              </a:spcAft>
              <a:buFontTx/>
              <a:buNone/>
              <a:defRPr/>
            </a:pPr>
            <a:r>
              <a:rPr lang="en-GB" sz="1400" dirty="0"/>
              <a:t>	</a:t>
            </a:r>
            <a:endParaRPr lang="en-GB"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11163" y="530225"/>
            <a:ext cx="8278812" cy="620713"/>
          </a:xfrm>
        </p:spPr>
        <p:txBody>
          <a:bodyPr/>
          <a:lstStyle/>
          <a:p>
            <a:r>
              <a:rPr lang="en-GB" altLang="en-US" smtClean="0">
                <a:ea typeface="ＭＳ Ｐゴシック" pitchFamily="34" charset="-128"/>
              </a:rPr>
              <a:t>Book References</a:t>
            </a:r>
          </a:p>
        </p:txBody>
      </p:sp>
      <p:sp>
        <p:nvSpPr>
          <p:cNvPr id="3" name="Content Placeholder 2"/>
          <p:cNvSpPr>
            <a:spLocks noGrp="1"/>
          </p:cNvSpPr>
          <p:nvPr>
            <p:ph idx="1"/>
          </p:nvPr>
        </p:nvSpPr>
        <p:spPr>
          <a:xfrm>
            <a:off x="420688" y="1150938"/>
            <a:ext cx="8280400" cy="5407025"/>
          </a:xfrm>
        </p:spPr>
        <p:txBody>
          <a:bodyPr/>
          <a:lstStyle/>
          <a:p>
            <a:pPr indent="-274320" eaLnBrk="1" fontAlgn="auto" hangingPunct="1">
              <a:spcAft>
                <a:spcPts val="0"/>
              </a:spcAft>
              <a:defRPr/>
            </a:pPr>
            <a:r>
              <a:rPr lang="en-GB" sz="1400" dirty="0"/>
              <a:t>Helping Your anxious Child by </a:t>
            </a:r>
            <a:r>
              <a:rPr lang="en-GB" sz="1400" dirty="0" err="1"/>
              <a:t>Rapee</a:t>
            </a:r>
            <a:r>
              <a:rPr lang="en-GB" sz="1400" dirty="0"/>
              <a:t>, Spence, Cobham and </a:t>
            </a:r>
            <a:r>
              <a:rPr lang="en-GB" sz="1400" dirty="0" err="1"/>
              <a:t>Wignall</a:t>
            </a:r>
            <a:endParaRPr lang="en-GB" sz="1400" dirty="0"/>
          </a:p>
          <a:p>
            <a:pPr indent="-274320" eaLnBrk="1" fontAlgn="auto" hangingPunct="1">
              <a:spcAft>
                <a:spcPts val="0"/>
              </a:spcAft>
              <a:defRPr/>
            </a:pPr>
            <a:r>
              <a:rPr lang="en-GB" sz="1400" dirty="0"/>
              <a:t>What To do When You Worry Too Much – A Kids Guide To Overcoming Anxiety  </a:t>
            </a:r>
          </a:p>
          <a:p>
            <a:pPr indent="-274320" eaLnBrk="1" fontAlgn="auto" hangingPunct="1">
              <a:spcAft>
                <a:spcPts val="0"/>
              </a:spcAft>
              <a:defRPr/>
            </a:pPr>
            <a:r>
              <a:rPr lang="en-GB" sz="1400" dirty="0"/>
              <a:t>By Dawn Huebner</a:t>
            </a:r>
          </a:p>
          <a:p>
            <a:pPr indent="-274320" eaLnBrk="1" fontAlgn="auto" hangingPunct="1">
              <a:spcAft>
                <a:spcPts val="0"/>
              </a:spcAft>
              <a:defRPr/>
            </a:pPr>
            <a:r>
              <a:rPr lang="en-GB" sz="1400" dirty="0"/>
              <a:t>What To Do When You Grumble Too Much – a Kids Guide to Overcoming Negativity</a:t>
            </a:r>
          </a:p>
          <a:p>
            <a:pPr indent="-274320" eaLnBrk="1" fontAlgn="auto" hangingPunct="1">
              <a:spcAft>
                <a:spcPts val="0"/>
              </a:spcAft>
              <a:defRPr/>
            </a:pPr>
            <a:r>
              <a:rPr lang="en-GB" sz="1400" dirty="0"/>
              <a:t>By Dawn Huebner</a:t>
            </a:r>
          </a:p>
          <a:p>
            <a:pPr indent="-274320" eaLnBrk="1" fontAlgn="auto" hangingPunct="1">
              <a:spcAft>
                <a:spcPts val="0"/>
              </a:spcAft>
              <a:defRPr/>
            </a:pPr>
            <a:r>
              <a:rPr lang="en-GB" sz="1400" dirty="0"/>
              <a:t>1,2,3 Magic  by Thomas Phelan book/DVD resource which can help remind everyone of useful age appropriate strategies when trying to encourage young people to make wise choices in their behaviour especially useful for parents of children aged 2 to 12; learning  to manage troublesome behaviour, encourage good behaviour, and strengthen the parent-child relationship</a:t>
            </a:r>
          </a:p>
          <a:p>
            <a:pPr indent="-274320" eaLnBrk="1" fontAlgn="auto" hangingPunct="1">
              <a:spcAft>
                <a:spcPts val="0"/>
              </a:spcAft>
              <a:defRPr/>
            </a:pPr>
            <a:r>
              <a:rPr lang="en-GB" sz="1400" dirty="0"/>
              <a:t>Overcoming Your Child’s Fears and Worries  a self-help guide to using CBT Techniques  by Cathy Creswell and Lucy Willetts</a:t>
            </a:r>
          </a:p>
          <a:p>
            <a:pPr indent="-274320" eaLnBrk="1" fontAlgn="auto" hangingPunct="1">
              <a:spcAft>
                <a:spcPts val="0"/>
              </a:spcAft>
              <a:defRPr/>
            </a:pPr>
            <a:r>
              <a:rPr lang="en-GB" sz="1400" dirty="0"/>
              <a:t>Overcoming Your Childs Shyness and Social Anxiety  a self-help guide to CBT techniques by Cathy Creswell and Lucy Willetts</a:t>
            </a:r>
          </a:p>
          <a:p>
            <a:pPr indent="-274320" eaLnBrk="1" fontAlgn="auto" hangingPunct="1">
              <a:spcAft>
                <a:spcPts val="0"/>
              </a:spcAft>
              <a:defRPr/>
            </a:pPr>
            <a:r>
              <a:rPr lang="en-GB" sz="1400" dirty="0"/>
              <a:t>Relax Kids Aladdin’s Magic Carpet by </a:t>
            </a:r>
            <a:r>
              <a:rPr lang="en-GB" sz="1400" dirty="0" err="1"/>
              <a:t>Marneta</a:t>
            </a:r>
            <a:r>
              <a:rPr lang="en-GB" sz="1400" dirty="0"/>
              <a:t> </a:t>
            </a:r>
            <a:r>
              <a:rPr lang="en-GB" sz="1400" dirty="0" err="1"/>
              <a:t>Viegas</a:t>
            </a:r>
            <a:endParaRPr lang="en-GB" sz="1400" dirty="0"/>
          </a:p>
          <a:p>
            <a:pPr indent="-274320" eaLnBrk="1" fontAlgn="auto" hangingPunct="1">
              <a:spcAft>
                <a:spcPts val="0"/>
              </a:spcAft>
              <a:defRPr/>
            </a:pPr>
            <a:r>
              <a:rPr lang="en-GB" sz="1400" dirty="0"/>
              <a:t>The Whole Brain Child by Dr Daniel Siegel</a:t>
            </a:r>
          </a:p>
          <a:p>
            <a:pPr indent="-274320" eaLnBrk="1" fontAlgn="auto" hangingPunct="1">
              <a:spcAft>
                <a:spcPts val="0"/>
              </a:spcAft>
              <a:defRPr/>
            </a:pPr>
            <a:r>
              <a:rPr lang="en-GB" sz="1400" dirty="0"/>
              <a:t>The Brain by David </a:t>
            </a:r>
            <a:r>
              <a:rPr lang="en-GB" sz="1400" dirty="0" smtClean="0"/>
              <a:t>Eagleman</a:t>
            </a:r>
          </a:p>
          <a:p>
            <a:pPr indent="-274320" eaLnBrk="1" fontAlgn="auto" hangingPunct="1">
              <a:spcAft>
                <a:spcPts val="0"/>
              </a:spcAft>
              <a:defRPr/>
            </a:pPr>
            <a:r>
              <a:rPr lang="en-GB" sz="1400" dirty="0" smtClean="0"/>
              <a:t>The Chimp Paradox by Steve Peters</a:t>
            </a:r>
          </a:p>
          <a:p>
            <a:pPr indent="-274320" eaLnBrk="1" fontAlgn="auto" hangingPunct="1">
              <a:spcAft>
                <a:spcPts val="0"/>
              </a:spcAft>
              <a:defRPr/>
            </a:pPr>
            <a:r>
              <a:rPr lang="en-GB" sz="1400" dirty="0" smtClean="0"/>
              <a:t>The Huge bag of worries by Virginia </a:t>
            </a:r>
            <a:r>
              <a:rPr lang="en-GB" sz="1400" dirty="0" err="1" smtClean="0"/>
              <a:t>Ironside</a:t>
            </a:r>
            <a:endParaRPr lang="en-GB" sz="1400" dirty="0"/>
          </a:p>
          <a:p>
            <a:pPr marL="0" indent="0">
              <a:buFontTx/>
              <a:buNone/>
              <a:defRPr/>
            </a:pP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hat is worry April 2016 version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what is worry April 2016 version 1</Template>
  <TotalTime>462</TotalTime>
  <Words>5085</Words>
  <Application>Microsoft Office PowerPoint</Application>
  <PresentationFormat>On-screen Show (4:3)</PresentationFormat>
  <Paragraphs>591</Paragraphs>
  <Slides>52</Slides>
  <Notes>52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 Unicode MS</vt:lpstr>
      <vt:lpstr>ＭＳ Ｐゴシック</vt:lpstr>
      <vt:lpstr>Arial</vt:lpstr>
      <vt:lpstr>Calibri</vt:lpstr>
      <vt:lpstr>Wingdings</vt:lpstr>
      <vt:lpstr>Wingdings 2</vt:lpstr>
      <vt:lpstr>Wingdings 3</vt:lpstr>
      <vt:lpstr>what is worry April 2016 version 1</vt:lpstr>
      <vt:lpstr>What is Anxiety?</vt:lpstr>
      <vt:lpstr>Aims and Objectives of the Session</vt:lpstr>
      <vt:lpstr>Group Ground Rules</vt:lpstr>
      <vt:lpstr>Getting to know you</vt:lpstr>
      <vt:lpstr>PowerPoint Presentation</vt:lpstr>
      <vt:lpstr>Definition of ANXIETY</vt:lpstr>
      <vt:lpstr>What is Anxiety?</vt:lpstr>
      <vt:lpstr> Anxiety is NORMAL</vt:lpstr>
      <vt:lpstr>So what is Normal worries ?</vt:lpstr>
      <vt:lpstr>Where does Anxiety come from?</vt:lpstr>
      <vt:lpstr>Anxiety is a Survival Mechanism</vt:lpstr>
      <vt:lpstr>How Anxiety Works</vt:lpstr>
      <vt:lpstr>What happens in your body</vt:lpstr>
      <vt:lpstr>Sometimes things can go a bit wrong…..</vt:lpstr>
      <vt:lpstr>False Alarms….</vt:lpstr>
      <vt:lpstr>Factors that can contribute to Anxiety</vt:lpstr>
      <vt:lpstr>Anxiety Disorders</vt:lpstr>
      <vt:lpstr>Cognitive Behavioural Therapy (CBT) Model of of Anxiety</vt:lpstr>
      <vt:lpstr>Learning to listen to our bodies</vt:lpstr>
      <vt:lpstr>What triggers your worry alarm?</vt:lpstr>
      <vt:lpstr>Common triggers for anxiety for ASD children</vt:lpstr>
      <vt:lpstr>Some common worry thoughts: what if I……</vt:lpstr>
      <vt:lpstr>Unhelpful ways of managing Anxiety</vt:lpstr>
      <vt:lpstr>Being aware of what you do to cope with anxiety</vt:lpstr>
      <vt:lpstr>Unhelpful Patterns of Behaviour</vt:lpstr>
      <vt:lpstr>Making Change Happen</vt:lpstr>
      <vt:lpstr>Being a role model</vt:lpstr>
      <vt:lpstr>Looking for Solutions</vt:lpstr>
      <vt:lpstr>Four Steps to Help Children </vt:lpstr>
      <vt:lpstr>How to manage your child’ anxiety</vt:lpstr>
      <vt:lpstr>Things to avoid…..</vt:lpstr>
      <vt:lpstr>Bringing the anxieties to life</vt:lpstr>
      <vt:lpstr>Make a checklist</vt:lpstr>
      <vt:lpstr>Some suggestions for your calm plan</vt:lpstr>
      <vt:lpstr>PowerPoint Presentation</vt:lpstr>
      <vt:lpstr>Being Mindful</vt:lpstr>
      <vt:lpstr>PowerPoint Presentation</vt:lpstr>
      <vt:lpstr>Using mindfulness to calm you</vt:lpstr>
      <vt:lpstr>Allow yourself time to worry</vt:lpstr>
      <vt:lpstr>Suggestions to help challenge your worries</vt:lpstr>
      <vt:lpstr>An example of a Worry Tree </vt:lpstr>
      <vt:lpstr>Avoid Avoiding……</vt:lpstr>
      <vt:lpstr>Laddering </vt:lpstr>
      <vt:lpstr>Challenging unhelpful Thoughts</vt:lpstr>
      <vt:lpstr>Challenging your thoughts using the 3 ‘Cs’</vt:lpstr>
      <vt:lpstr>When to be concerned</vt:lpstr>
      <vt:lpstr>Where to go for Help</vt:lpstr>
      <vt:lpstr>Summary</vt:lpstr>
      <vt:lpstr>PowerPoint Presentation</vt:lpstr>
      <vt:lpstr>PowerPoint Presentation</vt:lpstr>
      <vt:lpstr>Useful Websites and Contacts</vt:lpstr>
      <vt:lpstr>Book References</vt:lpstr>
    </vt:vector>
  </TitlesOfParts>
  <Company>Surrey &amp; Borders Partnership Foundation NHS Trust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Anxiety?</dc:title>
  <dc:creator>Enza Borgia</dc:creator>
  <cp:lastModifiedBy>Rachel McRae</cp:lastModifiedBy>
  <cp:revision>41</cp:revision>
  <cp:lastPrinted>2018-04-23T08:30:06Z</cp:lastPrinted>
  <dcterms:created xsi:type="dcterms:W3CDTF">2016-04-12T10:00:44Z</dcterms:created>
  <dcterms:modified xsi:type="dcterms:W3CDTF">2018-06-12T13:48:51Z</dcterms:modified>
</cp:coreProperties>
</file>